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6" r:id="rId1"/>
  </p:sldMasterIdLst>
  <p:notesMasterIdLst>
    <p:notesMasterId r:id="rId115"/>
  </p:notesMasterIdLst>
  <p:handoutMasterIdLst>
    <p:handoutMasterId r:id="rId116"/>
  </p:handoutMasterIdLst>
  <p:sldIdLst>
    <p:sldId id="1155" r:id="rId2"/>
    <p:sldId id="913" r:id="rId3"/>
    <p:sldId id="1188" r:id="rId4"/>
    <p:sldId id="1168" r:id="rId5"/>
    <p:sldId id="1169" r:id="rId6"/>
    <p:sldId id="1189" r:id="rId7"/>
    <p:sldId id="258" r:id="rId8"/>
    <p:sldId id="1009" r:id="rId9"/>
    <p:sldId id="262" r:id="rId10"/>
    <p:sldId id="1170" r:id="rId11"/>
    <p:sldId id="879" r:id="rId12"/>
    <p:sldId id="261" r:id="rId13"/>
    <p:sldId id="1156" r:id="rId14"/>
    <p:sldId id="1157" r:id="rId15"/>
    <p:sldId id="1158" r:id="rId16"/>
    <p:sldId id="1159" r:id="rId17"/>
    <p:sldId id="1160" r:id="rId18"/>
    <p:sldId id="1161" r:id="rId19"/>
    <p:sldId id="1162" r:id="rId20"/>
    <p:sldId id="1163" r:id="rId21"/>
    <p:sldId id="1164" r:id="rId22"/>
    <p:sldId id="1165" r:id="rId23"/>
    <p:sldId id="963" r:id="rId24"/>
    <p:sldId id="399" r:id="rId25"/>
    <p:sldId id="403" r:id="rId26"/>
    <p:sldId id="402" r:id="rId27"/>
    <p:sldId id="1143" r:id="rId28"/>
    <p:sldId id="1144" r:id="rId29"/>
    <p:sldId id="1145" r:id="rId30"/>
    <p:sldId id="1134" r:id="rId31"/>
    <p:sldId id="1135" r:id="rId32"/>
    <p:sldId id="1136" r:id="rId33"/>
    <p:sldId id="1137" r:id="rId34"/>
    <p:sldId id="1138" r:id="rId35"/>
    <p:sldId id="1139" r:id="rId36"/>
    <p:sldId id="1140" r:id="rId37"/>
    <p:sldId id="1141" r:id="rId38"/>
    <p:sldId id="1142" r:id="rId39"/>
    <p:sldId id="1190" r:id="rId40"/>
    <p:sldId id="283" r:id="rId41"/>
    <p:sldId id="290" r:id="rId42"/>
    <p:sldId id="284" r:id="rId43"/>
    <p:sldId id="945" r:id="rId44"/>
    <p:sldId id="1176" r:id="rId45"/>
    <p:sldId id="1171" r:id="rId46"/>
    <p:sldId id="1172" r:id="rId47"/>
    <p:sldId id="1173" r:id="rId48"/>
    <p:sldId id="1174" r:id="rId49"/>
    <p:sldId id="1175" r:id="rId50"/>
    <p:sldId id="1177" r:id="rId51"/>
    <p:sldId id="1178" r:id="rId52"/>
    <p:sldId id="1179" r:id="rId53"/>
    <p:sldId id="1180" r:id="rId54"/>
    <p:sldId id="1181" r:id="rId55"/>
    <p:sldId id="1183" r:id="rId56"/>
    <p:sldId id="1184" r:id="rId57"/>
    <p:sldId id="341" r:id="rId58"/>
    <p:sldId id="375" r:id="rId59"/>
    <p:sldId id="285" r:id="rId60"/>
    <p:sldId id="937" r:id="rId61"/>
    <p:sldId id="376" r:id="rId62"/>
    <p:sldId id="938" r:id="rId63"/>
    <p:sldId id="939" r:id="rId64"/>
    <p:sldId id="962" r:id="rId65"/>
    <p:sldId id="1008" r:id="rId66"/>
    <p:sldId id="994" r:id="rId67"/>
    <p:sldId id="1185" r:id="rId68"/>
    <p:sldId id="1186" r:id="rId69"/>
    <p:sldId id="1187" r:id="rId70"/>
    <p:sldId id="933" r:id="rId71"/>
    <p:sldId id="934" r:id="rId72"/>
    <p:sldId id="935" r:id="rId73"/>
    <p:sldId id="379" r:id="rId74"/>
    <p:sldId id="380" r:id="rId75"/>
    <p:sldId id="288" r:id="rId76"/>
    <p:sldId id="289" r:id="rId77"/>
    <p:sldId id="291" r:id="rId78"/>
    <p:sldId id="391" r:id="rId79"/>
    <p:sldId id="1037" r:id="rId80"/>
    <p:sldId id="1038" r:id="rId81"/>
    <p:sldId id="392" r:id="rId82"/>
    <p:sldId id="292" r:id="rId83"/>
    <p:sldId id="957" r:id="rId84"/>
    <p:sldId id="956" r:id="rId85"/>
    <p:sldId id="405" r:id="rId86"/>
    <p:sldId id="980" r:id="rId87"/>
    <p:sldId id="1031" r:id="rId88"/>
    <p:sldId id="1032" r:id="rId89"/>
    <p:sldId id="1036" r:id="rId90"/>
    <p:sldId id="1035" r:id="rId91"/>
    <p:sldId id="1034" r:id="rId92"/>
    <p:sldId id="1146" r:id="rId93"/>
    <p:sldId id="1192" r:id="rId94"/>
    <p:sldId id="972" r:id="rId95"/>
    <p:sldId id="936" r:id="rId96"/>
    <p:sldId id="398" r:id="rId97"/>
    <p:sldId id="294" r:id="rId98"/>
    <p:sldId id="750" r:id="rId99"/>
    <p:sldId id="749" r:id="rId100"/>
    <p:sldId id="752" r:id="rId101"/>
    <p:sldId id="327" r:id="rId102"/>
    <p:sldId id="954" r:id="rId103"/>
    <p:sldId id="779" r:id="rId104"/>
    <p:sldId id="854" r:id="rId105"/>
    <p:sldId id="855" r:id="rId106"/>
    <p:sldId id="1154" r:id="rId107"/>
    <p:sldId id="1147" r:id="rId108"/>
    <p:sldId id="1148" r:id="rId109"/>
    <p:sldId id="1149" r:id="rId110"/>
    <p:sldId id="1150" r:id="rId111"/>
    <p:sldId id="1151" r:id="rId112"/>
    <p:sldId id="1152" r:id="rId113"/>
    <p:sldId id="1153" r:id="rId1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varScale="1">
        <p:scale>
          <a:sx n="65" d="100"/>
          <a:sy n="65" d="100"/>
        </p:scale>
        <p:origin x="8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1">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5F1668D-7CDA-4C2F-9526-51BBC2B64F72}" type="doc">
      <dgm:prSet loTypeId="urn:microsoft.com/office/officeart/2005/8/layout/vList5" loCatId="list" qsTypeId="urn:microsoft.com/office/officeart/2005/8/quickstyle/3d2#1" qsCatId="3D" csTypeId="urn:microsoft.com/office/officeart/2005/8/colors/accent0_1" csCatId="mainScheme" phldr="1"/>
      <dgm:spPr/>
      <dgm:t>
        <a:bodyPr/>
        <a:lstStyle/>
        <a:p>
          <a:endParaRPr lang="en-US"/>
        </a:p>
      </dgm:t>
    </dgm:pt>
    <dgm:pt modelId="{CFC23AEF-5AFD-4F38-98B3-3EEBC3181094}">
      <dgm:prSet/>
      <dgm:spPr>
        <a:noFill/>
        <a:ln>
          <a:solidFill>
            <a:schemeClr val="tx1"/>
          </a:solidFill>
        </a:ln>
        <a:effectLst/>
        <a:scene3d>
          <a:camera prst="orthographicFront"/>
          <a:lightRig rig="threePt" dir="t">
            <a:rot lat="0" lon="0" rev="7500000"/>
          </a:lightRig>
        </a:scene3d>
      </dgm:spPr>
      <dgm:t>
        <a:bodyPr/>
        <a:lstStyle/>
        <a:p>
          <a:pPr rtl="0"/>
          <a:r>
            <a:rPr lang="en-GB" dirty="0">
              <a:effectLst/>
            </a:rPr>
            <a:t>In pursuance of </a:t>
          </a:r>
          <a:r>
            <a:rPr lang="en-GB" b="1" dirty="0">
              <a:solidFill>
                <a:srgbClr val="FF0000"/>
              </a:solidFill>
              <a:effectLst/>
            </a:rPr>
            <a:t>SC Order (reference: WP(C) No.536 of 2011) </a:t>
          </a:r>
          <a:r>
            <a:rPr lang="en-GB" dirty="0">
              <a:effectLst/>
            </a:rPr>
            <a:t>and press release by Commission dated 11.09.2020, timeline for publicity has been given)  -candidates as well as the political parties, regarding candidates nominated by them, will publish the details of criminal antecedents.</a:t>
          </a:r>
          <a:endParaRPr lang="en-IN" dirty="0">
            <a:effectLst/>
          </a:endParaRPr>
        </a:p>
      </dgm:t>
    </dgm:pt>
    <dgm:pt modelId="{82A24C95-D88A-4A88-AEC7-890AA0E45CE7}" type="parTrans" cxnId="{597A5255-14F9-48D3-9B8B-7A6EAD8324AA}">
      <dgm:prSet/>
      <dgm:spPr/>
      <dgm:t>
        <a:bodyPr/>
        <a:lstStyle/>
        <a:p>
          <a:endParaRPr lang="en-US"/>
        </a:p>
      </dgm:t>
    </dgm:pt>
    <dgm:pt modelId="{23EEAC60-D629-480D-B0BA-C22FF741F0A3}" type="sibTrans" cxnId="{597A5255-14F9-48D3-9B8B-7A6EAD8324AA}">
      <dgm:prSet/>
      <dgm:spPr/>
      <dgm:t>
        <a:bodyPr/>
        <a:lstStyle/>
        <a:p>
          <a:endParaRPr lang="en-US"/>
        </a:p>
      </dgm:t>
    </dgm:pt>
    <dgm:pt modelId="{8BD0BBF8-19AB-4F11-BC0D-B47B0AE1D677}">
      <dgm:prSet/>
      <dgm:spPr>
        <a:noFill/>
        <a:ln>
          <a:solidFill>
            <a:schemeClr val="tx1"/>
          </a:solidFill>
        </a:ln>
      </dgm:spPr>
      <dgm:t>
        <a:bodyPr/>
        <a:lstStyle/>
        <a:p>
          <a:pPr rtl="0"/>
          <a:r>
            <a:rPr lang="en-GB" dirty="0" smtClean="0">
              <a:effectLst/>
            </a:rPr>
            <a:t>Publicity- 3 times: Timelines</a:t>
          </a:r>
          <a:endParaRPr lang="en-IN" dirty="0">
            <a:effectLst/>
          </a:endParaRPr>
        </a:p>
      </dgm:t>
    </dgm:pt>
    <dgm:pt modelId="{09322B7F-F8C6-470C-BFD7-3D2B55AC13BB}" type="sibTrans" cxnId="{9071ED62-099A-4D9D-BA57-6790BC300EFE}">
      <dgm:prSet/>
      <dgm:spPr/>
      <dgm:t>
        <a:bodyPr/>
        <a:lstStyle/>
        <a:p>
          <a:endParaRPr lang="en-US"/>
        </a:p>
      </dgm:t>
    </dgm:pt>
    <dgm:pt modelId="{6B789721-156A-4CDB-9113-E2A4C23D7389}" type="parTrans" cxnId="{9071ED62-099A-4D9D-BA57-6790BC300EFE}">
      <dgm:prSet/>
      <dgm:spPr/>
      <dgm:t>
        <a:bodyPr/>
        <a:lstStyle/>
        <a:p>
          <a:endParaRPr lang="en-US"/>
        </a:p>
      </dgm:t>
    </dgm:pt>
    <dgm:pt modelId="{FEBB3127-4296-4124-975E-E7F9B7BDCF03}" type="pres">
      <dgm:prSet presAssocID="{75F1668D-7CDA-4C2F-9526-51BBC2B64F72}" presName="Name0" presStyleCnt="0">
        <dgm:presLayoutVars>
          <dgm:dir/>
          <dgm:animLvl val="lvl"/>
          <dgm:resizeHandles val="exact"/>
        </dgm:presLayoutVars>
      </dgm:prSet>
      <dgm:spPr/>
      <dgm:t>
        <a:bodyPr/>
        <a:lstStyle/>
        <a:p>
          <a:endParaRPr lang="en-US"/>
        </a:p>
      </dgm:t>
    </dgm:pt>
    <dgm:pt modelId="{16F27D8D-82AE-40CD-B538-77E3A30FF576}" type="pres">
      <dgm:prSet presAssocID="{CFC23AEF-5AFD-4F38-98B3-3EEBC3181094}" presName="linNode" presStyleCnt="0"/>
      <dgm:spPr/>
    </dgm:pt>
    <dgm:pt modelId="{F7005EDE-CD72-47A0-BC43-F6A0486479A1}" type="pres">
      <dgm:prSet presAssocID="{CFC23AEF-5AFD-4F38-98B3-3EEBC3181094}" presName="parentText" presStyleLbl="node1" presStyleIdx="0" presStyleCnt="2" custScaleX="277778" custScaleY="26354" custLinFactNeighborX="-136" custLinFactNeighborY="-26945">
        <dgm:presLayoutVars>
          <dgm:chMax val="1"/>
          <dgm:bulletEnabled val="1"/>
        </dgm:presLayoutVars>
      </dgm:prSet>
      <dgm:spPr/>
      <dgm:t>
        <a:bodyPr/>
        <a:lstStyle/>
        <a:p>
          <a:endParaRPr lang="en-US"/>
        </a:p>
      </dgm:t>
    </dgm:pt>
    <dgm:pt modelId="{6BEDB5A9-1FB8-4514-B94D-276BCC453A08}" type="pres">
      <dgm:prSet presAssocID="{23EEAC60-D629-480D-B0BA-C22FF741F0A3}" presName="sp" presStyleCnt="0"/>
      <dgm:spPr/>
    </dgm:pt>
    <dgm:pt modelId="{FCA67E66-A043-448E-9E8F-474F5ECC678A}" type="pres">
      <dgm:prSet presAssocID="{8BD0BBF8-19AB-4F11-BC0D-B47B0AE1D677}" presName="linNode" presStyleCnt="0"/>
      <dgm:spPr/>
    </dgm:pt>
    <dgm:pt modelId="{EAD82AE8-6150-445C-A16D-99E58FC41F5C}" type="pres">
      <dgm:prSet presAssocID="{8BD0BBF8-19AB-4F11-BC0D-B47B0AE1D677}" presName="parentText" presStyleLbl="node1" presStyleIdx="1" presStyleCnt="2" custScaleX="277778" custScaleY="19304" custLinFactNeighborX="-136" custLinFactNeighborY="-23678">
        <dgm:presLayoutVars>
          <dgm:chMax val="1"/>
          <dgm:bulletEnabled val="1"/>
        </dgm:presLayoutVars>
      </dgm:prSet>
      <dgm:spPr/>
      <dgm:t>
        <a:bodyPr/>
        <a:lstStyle/>
        <a:p>
          <a:endParaRPr lang="en-US"/>
        </a:p>
      </dgm:t>
    </dgm:pt>
  </dgm:ptLst>
  <dgm:cxnLst>
    <dgm:cxn modelId="{9071ED62-099A-4D9D-BA57-6790BC300EFE}" srcId="{75F1668D-7CDA-4C2F-9526-51BBC2B64F72}" destId="{8BD0BBF8-19AB-4F11-BC0D-B47B0AE1D677}" srcOrd="1" destOrd="0" parTransId="{6B789721-156A-4CDB-9113-E2A4C23D7389}" sibTransId="{09322B7F-F8C6-470C-BFD7-3D2B55AC13BB}"/>
    <dgm:cxn modelId="{597A5255-14F9-48D3-9B8B-7A6EAD8324AA}" srcId="{75F1668D-7CDA-4C2F-9526-51BBC2B64F72}" destId="{CFC23AEF-5AFD-4F38-98B3-3EEBC3181094}" srcOrd="0" destOrd="0" parTransId="{82A24C95-D88A-4A88-AEC7-890AA0E45CE7}" sibTransId="{23EEAC60-D629-480D-B0BA-C22FF741F0A3}"/>
    <dgm:cxn modelId="{058C615F-90C4-435F-B51A-CF637027C82D}" type="presOf" srcId="{8BD0BBF8-19AB-4F11-BC0D-B47B0AE1D677}" destId="{EAD82AE8-6150-445C-A16D-99E58FC41F5C}" srcOrd="0" destOrd="0" presId="urn:microsoft.com/office/officeart/2005/8/layout/vList5"/>
    <dgm:cxn modelId="{DFABF6C7-AE69-4005-8F6A-F5C4260C932A}" type="presOf" srcId="{CFC23AEF-5AFD-4F38-98B3-3EEBC3181094}" destId="{F7005EDE-CD72-47A0-BC43-F6A0486479A1}" srcOrd="0" destOrd="0" presId="urn:microsoft.com/office/officeart/2005/8/layout/vList5"/>
    <dgm:cxn modelId="{36194161-6CE2-4D2C-851D-DA5818E20374}" type="presOf" srcId="{75F1668D-7CDA-4C2F-9526-51BBC2B64F72}" destId="{FEBB3127-4296-4124-975E-E7F9B7BDCF03}" srcOrd="0" destOrd="0" presId="urn:microsoft.com/office/officeart/2005/8/layout/vList5"/>
    <dgm:cxn modelId="{DD2115E8-8193-4275-BBA9-73202E653687}" type="presParOf" srcId="{FEBB3127-4296-4124-975E-E7F9B7BDCF03}" destId="{16F27D8D-82AE-40CD-B538-77E3A30FF576}" srcOrd="0" destOrd="0" presId="urn:microsoft.com/office/officeart/2005/8/layout/vList5"/>
    <dgm:cxn modelId="{67B27AF7-529F-46EB-8149-C935BE4C310B}" type="presParOf" srcId="{16F27D8D-82AE-40CD-B538-77E3A30FF576}" destId="{F7005EDE-CD72-47A0-BC43-F6A0486479A1}" srcOrd="0" destOrd="0" presId="urn:microsoft.com/office/officeart/2005/8/layout/vList5"/>
    <dgm:cxn modelId="{89343BC1-7051-4B1C-AFEE-83DB24A75723}" type="presParOf" srcId="{FEBB3127-4296-4124-975E-E7F9B7BDCF03}" destId="{6BEDB5A9-1FB8-4514-B94D-276BCC453A08}" srcOrd="1" destOrd="0" presId="urn:microsoft.com/office/officeart/2005/8/layout/vList5"/>
    <dgm:cxn modelId="{60666CF0-9233-4718-985C-F8DFB5F4D6EA}" type="presParOf" srcId="{FEBB3127-4296-4124-975E-E7F9B7BDCF03}" destId="{FCA67E66-A043-448E-9E8F-474F5ECC678A}" srcOrd="2" destOrd="0" presId="urn:microsoft.com/office/officeart/2005/8/layout/vList5"/>
    <dgm:cxn modelId="{953CB4F9-BBD5-452A-8047-AE2B27B7C51C}" type="presParOf" srcId="{FCA67E66-A043-448E-9E8F-474F5ECC678A}" destId="{EAD82AE8-6150-445C-A16D-99E58FC41F5C}" srcOrd="0" destOrd="0" presId="urn:microsoft.com/office/officeart/2005/8/layout/vList5"/>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1" qsCatId="simple" csTypeId="urn:microsoft.com/office/officeart/2005/8/colors/colorful2#1" csCatId="colorful" phldr="1"/>
      <dgm:spPr/>
      <dgm:t>
        <a:bodyPr/>
        <a:lstStyle/>
        <a:p>
          <a:endParaRPr lang="en-US"/>
        </a:p>
      </dgm:t>
    </dgm:pt>
    <dgm:pt modelId="{8BBC6F83-149E-EB4A-A038-4E5B09D3D5FE}">
      <dgm:prSet custT="1"/>
      <dgm:spPr>
        <a:noFill/>
        <a:ln>
          <a:solidFill>
            <a:schemeClr val="tx1"/>
          </a:solidFill>
        </a:ln>
      </dgm:spPr>
      <dgm:t>
        <a:bodyPr/>
        <a:lstStyle/>
        <a:p>
          <a:pPr rtl="0"/>
          <a:endParaRPr lang="fi-FI" sz="2000" b="1">
            <a:solidFill>
              <a:schemeClr val="tx1"/>
            </a:solidFill>
          </a:endParaRPr>
        </a:p>
        <a:p>
          <a:pPr rtl="0"/>
          <a:endParaRPr lang="fi-FI" sz="2000" b="1">
            <a:solidFill>
              <a:schemeClr val="tx1"/>
            </a:solidFill>
          </a:endParaRPr>
        </a:p>
        <a:p>
          <a:pPr rtl="0"/>
          <a:endParaRPr lang="fi-FI" sz="2000" b="1">
            <a:solidFill>
              <a:schemeClr val="tx1"/>
            </a:solidFill>
          </a:endParaRPr>
        </a:p>
        <a:p>
          <a:pPr rtl="0"/>
          <a:endParaRPr lang="fi-FI" sz="2000" b="1">
            <a:solidFill>
              <a:schemeClr val="tx1"/>
            </a:solidFill>
          </a:endParaRPr>
        </a:p>
        <a:p>
          <a:pPr rtl="0"/>
          <a:endParaRPr lang="fi-FI" sz="2000" b="1">
            <a:solidFill>
              <a:schemeClr val="tx1"/>
            </a:solidFill>
          </a:endParaRPr>
        </a:p>
        <a:p>
          <a:pPr rtl="0"/>
          <a:endParaRPr lang="fi-FI" sz="2000" b="1">
            <a:solidFill>
              <a:schemeClr val="tx1"/>
            </a:solidFill>
          </a:endParaRPr>
        </a:p>
        <a:p>
          <a:pPr rtl="0"/>
          <a:r>
            <a:rPr lang="fi-FI" sz="2000" b="1">
              <a:solidFill>
                <a:schemeClr val="tx1"/>
              </a:solidFill>
            </a:rPr>
            <a:t>Video Surveillance Team (VST)</a:t>
          </a:r>
        </a:p>
      </dgm:t>
    </dgm:pt>
    <dgm:pt modelId="{FD219739-E14A-094E-9DAF-4CDE08A3DC34}" type="parTrans" cxnId="{B2D38618-21A8-184B-A097-6C3C49169111}">
      <dgm:prSet/>
      <dgm:spPr/>
      <dgm:t>
        <a:bodyPr/>
        <a:lstStyle/>
        <a:p>
          <a:endParaRPr lang="en-US" sz="2000">
            <a:solidFill>
              <a:schemeClr val="tx1"/>
            </a:solidFill>
          </a:endParaRPr>
        </a:p>
      </dgm:t>
    </dgm:pt>
    <dgm:pt modelId="{7F09807A-B7FC-3848-8435-0556B009E0DF}" type="sibTrans" cxnId="{B2D38618-21A8-184B-A097-6C3C4916911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80000"/>
            </a:lnSpc>
          </a:pPr>
          <a:r>
            <a:rPr lang="fi-FI" sz="2400" dirty="0">
              <a:solidFill>
                <a:schemeClr val="tx1"/>
              </a:solidFill>
              <a:latin typeface="+mn-lt"/>
            </a:rPr>
            <a:t>Minimum One official, one videographer and one vehicle</a:t>
          </a: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0DBC6B53-EADF-5345-9348-FD583CB6341F}">
      <dgm:prSet custT="1"/>
      <dgm:spPr>
        <a:noFill/>
      </dgm:spPr>
      <dgm:t>
        <a:bodyPr/>
        <a:lstStyle/>
        <a:p>
          <a:pPr algn="just" rtl="0">
            <a:lnSpc>
              <a:spcPct val="80000"/>
            </a:lnSpc>
          </a:pPr>
          <a:r>
            <a:rPr lang="fi-FI" sz="2400" dirty="0">
              <a:solidFill>
                <a:schemeClr val="tx1"/>
              </a:solidFill>
              <a:latin typeface="+mn-lt"/>
            </a:rPr>
            <a:t> Properly trained to identify and capture MCC  and expenditure related events in adequate minute details as required</a:t>
          </a:r>
        </a:p>
      </dgm:t>
    </dgm:pt>
    <dgm:pt modelId="{51A5289E-0A80-BC41-94DD-C2A89F1D18C5}" type="parTrans" cxnId="{583BBEB7-D3F4-2543-B6EE-4B942EC2843F}">
      <dgm:prSet/>
      <dgm:spPr/>
      <dgm:t>
        <a:bodyPr/>
        <a:lstStyle/>
        <a:p>
          <a:endParaRPr lang="en-US">
            <a:solidFill>
              <a:schemeClr val="tx1"/>
            </a:solidFill>
          </a:endParaRPr>
        </a:p>
      </dgm:t>
    </dgm:pt>
    <dgm:pt modelId="{759C8E44-D22C-494F-A372-07B57431E64F}" type="sibTrans" cxnId="{583BBEB7-D3F4-2543-B6EE-4B942EC2843F}">
      <dgm:prSet/>
      <dgm:spPr/>
      <dgm:t>
        <a:bodyPr/>
        <a:lstStyle/>
        <a:p>
          <a:endParaRPr lang="en-US">
            <a:solidFill>
              <a:schemeClr val="tx1"/>
            </a:solidFill>
          </a:endParaRPr>
        </a:p>
      </dgm:t>
    </dgm:pt>
    <dgm:pt modelId="{9D5269A8-9454-944C-B855-9292AA68636B}">
      <dgm:prSet custT="1"/>
      <dgm:spPr>
        <a:noFill/>
      </dgm:spPr>
      <dgm:t>
        <a:bodyPr/>
        <a:lstStyle/>
        <a:p>
          <a:pPr algn="just" rtl="0">
            <a:lnSpc>
              <a:spcPct val="80000"/>
            </a:lnSpc>
          </a:pPr>
          <a:r>
            <a:rPr lang="en-US" sz="2400" dirty="0">
              <a:solidFill>
                <a:schemeClr val="tx1"/>
              </a:solidFill>
              <a:latin typeface="+mn-lt"/>
            </a:rPr>
            <a:t>This team will prepare a </a:t>
          </a:r>
          <a:r>
            <a:rPr lang="en-US" sz="2400" b="1" dirty="0">
              <a:solidFill>
                <a:schemeClr val="tx1"/>
              </a:solidFill>
              <a:latin typeface="+mn-lt"/>
            </a:rPr>
            <a:t>video cue-sheet</a:t>
          </a:r>
          <a:r>
            <a:rPr lang="en-US" sz="2400" dirty="0">
              <a:solidFill>
                <a:schemeClr val="tx1"/>
              </a:solidFill>
              <a:latin typeface="+mn-lt"/>
            </a:rPr>
            <a:t> in the format given at </a:t>
          </a:r>
          <a:r>
            <a:rPr lang="en-US" sz="2400" b="1" dirty="0">
              <a:solidFill>
                <a:schemeClr val="tx1"/>
              </a:solidFill>
              <a:latin typeface="+mn-lt"/>
            </a:rPr>
            <a:t>Annexure-B15</a:t>
          </a:r>
          <a:r>
            <a:rPr lang="en-US" sz="2400" dirty="0">
              <a:solidFill>
                <a:schemeClr val="tx1"/>
              </a:solidFill>
              <a:latin typeface="+mn-lt"/>
            </a:rPr>
            <a:t> of the instructions. </a:t>
          </a:r>
          <a:endParaRPr lang="fi-FI" sz="2400" dirty="0">
            <a:solidFill>
              <a:schemeClr val="tx1"/>
            </a:solidFill>
            <a:latin typeface="+mn-lt"/>
          </a:endParaRPr>
        </a:p>
      </dgm:t>
    </dgm:pt>
    <dgm:pt modelId="{52B591D8-2A20-0244-83B4-CF7C92B13D93}" type="parTrans" cxnId="{75C513BD-0C02-2140-99FC-BD371CA8E971}">
      <dgm:prSet/>
      <dgm:spPr/>
      <dgm:t>
        <a:bodyPr/>
        <a:lstStyle/>
        <a:p>
          <a:endParaRPr lang="en-US">
            <a:solidFill>
              <a:schemeClr val="tx1"/>
            </a:solidFill>
          </a:endParaRPr>
        </a:p>
      </dgm:t>
    </dgm:pt>
    <dgm:pt modelId="{EF64D766-BC1C-2044-8623-BEBB9FF546FF}" type="sibTrans" cxnId="{75C513BD-0C02-2140-99FC-BD371CA8E971}">
      <dgm:prSet/>
      <dgm:spPr/>
      <dgm:t>
        <a:bodyPr/>
        <a:lstStyle/>
        <a:p>
          <a:endParaRPr lang="en-US">
            <a:solidFill>
              <a:schemeClr val="tx1"/>
            </a:solidFill>
          </a:endParaRPr>
        </a:p>
      </dgm:t>
    </dgm:pt>
    <dgm:pt modelId="{11D1FCE0-3BED-4888-BFE6-035E861B7715}">
      <dgm:prSet custT="1"/>
      <dgm:spPr/>
      <dgm:t>
        <a:bodyPr/>
        <a:lstStyle/>
        <a:p>
          <a:pPr algn="just"/>
          <a:r>
            <a:rPr lang="en-US" sz="2400" dirty="0">
              <a:solidFill>
                <a:schemeClr val="tx1"/>
              </a:solidFill>
              <a:latin typeface="+mn-lt"/>
            </a:rPr>
            <a:t>At the end of shooting, the team may also </a:t>
          </a:r>
          <a:r>
            <a:rPr lang="en-US" sz="2400" b="1" dirty="0">
              <a:solidFill>
                <a:schemeClr val="tx1"/>
              </a:solidFill>
              <a:latin typeface="+mn-lt"/>
            </a:rPr>
            <a:t>record in voice mode the estimated number and type of vehicles, Chairs, furniture</a:t>
          </a:r>
          <a:r>
            <a:rPr lang="en-US" sz="2400" dirty="0">
              <a:solidFill>
                <a:schemeClr val="tx1"/>
              </a:solidFill>
              <a:latin typeface="+mn-lt"/>
            </a:rPr>
            <a:t>, approx size of rostrum/banner/poster/cutout etc. used in the event.</a:t>
          </a:r>
        </a:p>
      </dgm:t>
    </dgm:pt>
    <dgm:pt modelId="{890DD199-2923-4BB9-B0AE-A722AFAD672D}" type="parTrans" cxnId="{CDB5A554-9685-4FC3-BC7E-BEA3A46B89DA}">
      <dgm:prSet/>
      <dgm:spPr/>
      <dgm:t>
        <a:bodyPr/>
        <a:lstStyle/>
        <a:p>
          <a:endParaRPr lang="en-US"/>
        </a:p>
      </dgm:t>
    </dgm:pt>
    <dgm:pt modelId="{01601BDA-30E3-4BD0-BE8A-139A1D37B32E}" type="sibTrans" cxnId="{CDB5A554-9685-4FC3-BC7E-BEA3A46B89DA}">
      <dgm:prSet/>
      <dgm:spPr/>
      <dgm:t>
        <a:bodyPr/>
        <a:lstStyle/>
        <a:p>
          <a:endParaRPr lang="en-US"/>
        </a:p>
      </dgm:t>
    </dgm:pt>
    <dgm:pt modelId="{A757B391-4746-4F12-BC9E-41EA8D60BBF4}">
      <dgm:prSet custT="1"/>
      <dgm:spPr>
        <a:noFill/>
      </dgm:spPr>
      <dgm:t>
        <a:bodyPr/>
        <a:lstStyle/>
        <a:p>
          <a:pPr algn="just" rtl="0">
            <a:lnSpc>
              <a:spcPct val="80000"/>
            </a:lnSpc>
          </a:pPr>
          <a:r>
            <a:rPr lang="en-US" sz="2400" dirty="0">
              <a:solidFill>
                <a:schemeClr val="tx1"/>
              </a:solidFill>
              <a:latin typeface="+mn-lt"/>
            </a:rPr>
            <a:t>At the </a:t>
          </a:r>
          <a:r>
            <a:rPr lang="en-US" sz="2400" b="1" dirty="0">
              <a:solidFill>
                <a:schemeClr val="tx1"/>
              </a:solidFill>
              <a:latin typeface="+mn-lt"/>
            </a:rPr>
            <a:t>beginning of shooting, the team will record in voice mode the title and type of event , date, place and the name of the party or the candidate</a:t>
          </a:r>
          <a:r>
            <a:rPr lang="en-US" sz="2400" dirty="0">
              <a:solidFill>
                <a:schemeClr val="tx1"/>
              </a:solidFill>
              <a:latin typeface="+mn-lt"/>
            </a:rPr>
            <a:t> organizing the same.</a:t>
          </a:r>
          <a:endParaRPr lang="fi-FI" sz="2400" dirty="0">
            <a:solidFill>
              <a:schemeClr val="tx1"/>
            </a:solidFill>
            <a:latin typeface="+mn-lt"/>
          </a:endParaRPr>
        </a:p>
      </dgm:t>
    </dgm:pt>
    <dgm:pt modelId="{A1692350-5E8A-4A59-ABEE-F51C134E38F4}" type="parTrans" cxnId="{4B51C383-21E7-441F-BA74-3CF67D84FEB2}">
      <dgm:prSet/>
      <dgm:spPr/>
      <dgm:t>
        <a:bodyPr/>
        <a:lstStyle/>
        <a:p>
          <a:endParaRPr lang="en-IN"/>
        </a:p>
      </dgm:t>
    </dgm:pt>
    <dgm:pt modelId="{EC2B95EC-01B7-4329-AFC6-B275DDC7E60E}" type="sibTrans" cxnId="{4B51C383-21E7-441F-BA74-3CF67D84FEB2}">
      <dgm:prSet/>
      <dgm:spPr/>
      <dgm:t>
        <a:bodyPr/>
        <a:lstStyle/>
        <a:p>
          <a:endParaRPr lang="en-IN"/>
        </a:p>
      </dgm:t>
    </dgm:pt>
    <dgm:pt modelId="{D3D8ABCC-5FAD-48E0-ACDC-65F25EBA6623}">
      <dgm:prSet custT="1"/>
      <dgm:spPr>
        <a:noFill/>
      </dgm:spPr>
      <dgm:t>
        <a:bodyPr/>
        <a:lstStyle/>
        <a:p>
          <a:pPr algn="just" rtl="0">
            <a:lnSpc>
              <a:spcPct val="80000"/>
            </a:lnSpc>
          </a:pPr>
          <a:r>
            <a:rPr lang="en-US" sz="2400" dirty="0">
              <a:solidFill>
                <a:schemeClr val="tx1"/>
              </a:solidFill>
              <a:latin typeface="+mn-lt"/>
            </a:rPr>
            <a:t> It will capture the photo in such a way that the </a:t>
          </a:r>
          <a:r>
            <a:rPr lang="en-US" sz="2400" b="1" dirty="0">
              <a:solidFill>
                <a:schemeClr val="tx1"/>
              </a:solidFill>
              <a:latin typeface="+mn-lt"/>
            </a:rPr>
            <a:t>evidence of each vehicle, furniture, rostrum, banner, cutout etc</a:t>
          </a:r>
          <a:r>
            <a:rPr lang="en-US" sz="2400" dirty="0">
              <a:solidFill>
                <a:schemeClr val="tx1"/>
              </a:solidFill>
              <a:latin typeface="+mn-lt"/>
            </a:rPr>
            <a:t>. can be seen clearly and the expense thereon can be estimated</a:t>
          </a:r>
          <a:endParaRPr lang="fi-FI" sz="2400" dirty="0">
            <a:solidFill>
              <a:schemeClr val="tx1"/>
            </a:solidFill>
            <a:latin typeface="+mn-lt"/>
          </a:endParaRPr>
        </a:p>
      </dgm:t>
    </dgm:pt>
    <dgm:pt modelId="{C3328BAE-C41B-4603-8A66-49AAB050CBAE}" type="parTrans" cxnId="{BC6119C2-4FEE-4794-9309-91B390202B56}">
      <dgm:prSet/>
      <dgm:spPr/>
      <dgm:t>
        <a:bodyPr/>
        <a:lstStyle/>
        <a:p>
          <a:endParaRPr lang="en-IN"/>
        </a:p>
      </dgm:t>
    </dgm:pt>
    <dgm:pt modelId="{E83A306F-2AC0-4719-9826-629BD6A90E97}" type="sibTrans" cxnId="{BC6119C2-4FEE-4794-9309-91B390202B56}">
      <dgm:prSet/>
      <dgm:spPr/>
      <dgm:t>
        <a:bodyPr/>
        <a:lstStyle/>
        <a:p>
          <a:endParaRPr lang="en-IN"/>
        </a:p>
      </dgm:t>
    </dgm:pt>
    <dgm:pt modelId="{F6B6BC10-BBE5-1249-9AD7-67859C03E547}">
      <dgm:prSet custT="1"/>
      <dgm:spPr>
        <a:noFill/>
      </dgm:spPr>
      <dgm:t>
        <a:bodyPr/>
        <a:lstStyle/>
        <a:p>
          <a:pPr algn="just" rtl="0">
            <a:lnSpc>
              <a:spcPct val="80000"/>
            </a:lnSpc>
          </a:pPr>
          <a:r>
            <a:rPr lang="fi-FI" sz="2400" dirty="0">
              <a:solidFill>
                <a:schemeClr val="tx1"/>
              </a:solidFill>
              <a:latin typeface="+mn-lt"/>
            </a:rPr>
            <a:t>Can be more than 1 team at a public meeting</a:t>
          </a:r>
        </a:p>
      </dgm:t>
    </dgm:pt>
    <dgm:pt modelId="{DBBBE904-2F99-DE47-AEFD-87862421E743}" type="sibTrans" cxnId="{5DC67A5C-1F7D-F947-A569-954E0EFA7CBF}">
      <dgm:prSet/>
      <dgm:spPr/>
      <dgm:t>
        <a:bodyPr/>
        <a:lstStyle/>
        <a:p>
          <a:endParaRPr lang="en-US">
            <a:solidFill>
              <a:schemeClr val="tx1"/>
            </a:solidFill>
          </a:endParaRPr>
        </a:p>
      </dgm:t>
    </dgm:pt>
    <dgm:pt modelId="{420A7F34-2B5C-D74C-948A-8FFE8281EE51}" type="parTrans" cxnId="{5DC67A5C-1F7D-F947-A569-954E0EFA7CBF}">
      <dgm:prSet/>
      <dgm:spPr/>
      <dgm:t>
        <a:bodyPr/>
        <a:lstStyle/>
        <a:p>
          <a:endParaRPr lang="en-US">
            <a:solidFill>
              <a:schemeClr val="tx1"/>
            </a:solidFill>
          </a:endParaRPr>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8CECAA3B-34AF-DD46-AB17-F2BC07303360}" type="pres">
      <dgm:prSet presAssocID="{8BBC6F83-149E-EB4A-A038-4E5B09D3D5FE}" presName="linNode" presStyleCnt="0"/>
      <dgm:spPr/>
    </dgm:pt>
    <dgm:pt modelId="{DBDBF8A9-691A-9D49-8CA2-1D3B69B049AE}" type="pres">
      <dgm:prSet presAssocID="{8BBC6F83-149E-EB4A-A038-4E5B09D3D5FE}" presName="parentText" presStyleLbl="node1" presStyleIdx="0" presStyleCnt="1" custScaleX="45683" custLinFactNeighborX="-3716" custLinFactNeighborY="-5015">
        <dgm:presLayoutVars>
          <dgm:chMax val="1"/>
          <dgm:bulletEnabled val="1"/>
        </dgm:presLayoutVars>
      </dgm:prSet>
      <dgm:spPr/>
      <dgm:t>
        <a:bodyPr/>
        <a:lstStyle/>
        <a:p>
          <a:endParaRPr lang="en-US"/>
        </a:p>
      </dgm:t>
    </dgm:pt>
    <dgm:pt modelId="{02A309C3-FE26-5843-A2F6-DC5D12026F1B}" type="pres">
      <dgm:prSet presAssocID="{8BBC6F83-149E-EB4A-A038-4E5B09D3D5FE}" presName="descendantText" presStyleLbl="alignAccFollowNode1" presStyleIdx="0" presStyleCnt="1" custScaleX="124040" custScaleY="134204">
        <dgm:presLayoutVars>
          <dgm:bulletEnabled val="1"/>
        </dgm:presLayoutVars>
      </dgm:prSet>
      <dgm:spPr/>
      <dgm:t>
        <a:bodyPr/>
        <a:lstStyle/>
        <a:p>
          <a:endParaRPr lang="en-US"/>
        </a:p>
      </dgm:t>
    </dgm:pt>
  </dgm:ptLst>
  <dgm:cxnLst>
    <dgm:cxn modelId="{32B72D69-A37A-40A5-B821-E39DDFF07F87}" type="presOf" srcId="{DB8397A1-88C5-EC47-9E29-47DD4BBCB853}" destId="{1862061F-0D1C-BA43-950C-408BBBC028D8}" srcOrd="0" destOrd="0" presId="urn:microsoft.com/office/officeart/2005/8/layout/vList5"/>
    <dgm:cxn modelId="{75C513BD-0C02-2140-99FC-BD371CA8E971}" srcId="{8BBC6F83-149E-EB4A-A038-4E5B09D3D5FE}" destId="{9D5269A8-9454-944C-B855-9292AA68636B}" srcOrd="6" destOrd="0" parTransId="{52B591D8-2A20-0244-83B4-CF7C92B13D93}" sibTransId="{EF64D766-BC1C-2044-8623-BEBB9FF546FF}"/>
    <dgm:cxn modelId="{F5256051-AF1F-4917-BB3B-4B364A76ED7C}" type="presOf" srcId="{8BBC6F83-149E-EB4A-A038-4E5B09D3D5FE}" destId="{DBDBF8A9-691A-9D49-8CA2-1D3B69B049AE}" srcOrd="0" destOrd="0" presId="urn:microsoft.com/office/officeart/2005/8/layout/vList5"/>
    <dgm:cxn modelId="{BC6119C2-4FEE-4794-9309-91B390202B56}" srcId="{8BBC6F83-149E-EB4A-A038-4E5B09D3D5FE}" destId="{D3D8ABCC-5FAD-48E0-ACDC-65F25EBA6623}" srcOrd="4" destOrd="0" parTransId="{C3328BAE-C41B-4603-8A66-49AAB050CBAE}" sibTransId="{E83A306F-2AC0-4719-9826-629BD6A90E97}"/>
    <dgm:cxn modelId="{583BBEB7-D3F4-2543-B6EE-4B942EC2843F}" srcId="{8BBC6F83-149E-EB4A-A038-4E5B09D3D5FE}" destId="{0DBC6B53-EADF-5345-9348-FD583CB6341F}" srcOrd="2" destOrd="0" parTransId="{51A5289E-0A80-BC41-94DD-C2A89F1D18C5}" sibTransId="{759C8E44-D22C-494F-A372-07B57431E64F}"/>
    <dgm:cxn modelId="{4B51C383-21E7-441F-BA74-3CF67D84FEB2}" srcId="{8BBC6F83-149E-EB4A-A038-4E5B09D3D5FE}" destId="{A757B391-4746-4F12-BC9E-41EA8D60BBF4}" srcOrd="3" destOrd="0" parTransId="{A1692350-5E8A-4A59-ABEE-F51C134E38F4}" sibTransId="{EC2B95EC-01B7-4329-AFC6-B275DDC7E60E}"/>
    <dgm:cxn modelId="{A211C231-B187-477C-B813-E1093E8B8DEA}" type="presOf" srcId="{D3D8ABCC-5FAD-48E0-ACDC-65F25EBA6623}" destId="{02A309C3-FE26-5843-A2F6-DC5D12026F1B}" srcOrd="0" destOrd="4" presId="urn:microsoft.com/office/officeart/2005/8/layout/vList5"/>
    <dgm:cxn modelId="{5DC67A5C-1F7D-F947-A569-954E0EFA7CBF}" srcId="{8BBC6F83-149E-EB4A-A038-4E5B09D3D5FE}" destId="{F6B6BC10-BBE5-1249-9AD7-67859C03E547}" srcOrd="1" destOrd="0" parTransId="{420A7F34-2B5C-D74C-948A-8FFE8281EE51}" sibTransId="{DBBBE904-2F99-DE47-AEFD-87862421E743}"/>
    <dgm:cxn modelId="{5E7EB0C8-AC4D-4FF2-9AEF-A5D2CF44F674}" type="presOf" srcId="{11D1FCE0-3BED-4888-BFE6-035E861B7715}" destId="{02A309C3-FE26-5843-A2F6-DC5D12026F1B}" srcOrd="0" destOrd="5" presId="urn:microsoft.com/office/officeart/2005/8/layout/vList5"/>
    <dgm:cxn modelId="{B8C41DDB-DF62-4490-B535-E46F6B85F834}" type="presOf" srcId="{F6B6BC10-BBE5-1249-9AD7-67859C03E547}" destId="{02A309C3-FE26-5843-A2F6-DC5D12026F1B}" srcOrd="0" destOrd="1" presId="urn:microsoft.com/office/officeart/2005/8/layout/vList5"/>
    <dgm:cxn modelId="{8B36E082-8393-1940-9561-207451E8C495}" srcId="{8BBC6F83-149E-EB4A-A038-4E5B09D3D5FE}" destId="{843D5302-D72F-6F45-AAEC-005CA18C1A0E}" srcOrd="0" destOrd="0" parTransId="{28710BE1-5E61-8C4A-914A-E3F4E8073CA8}" sibTransId="{4BA15C86-78CB-B04B-8414-AE4C8CC0A64B}"/>
    <dgm:cxn modelId="{B2D38618-21A8-184B-A097-6C3C49169111}" srcId="{DB8397A1-88C5-EC47-9E29-47DD4BBCB853}" destId="{8BBC6F83-149E-EB4A-A038-4E5B09D3D5FE}" srcOrd="0" destOrd="0" parTransId="{FD219739-E14A-094E-9DAF-4CDE08A3DC34}" sibTransId="{7F09807A-B7FC-3848-8435-0556B009E0DF}"/>
    <dgm:cxn modelId="{4E86407D-8006-4149-B04C-DC74F90ED465}" type="presOf" srcId="{A757B391-4746-4F12-BC9E-41EA8D60BBF4}" destId="{02A309C3-FE26-5843-A2F6-DC5D12026F1B}" srcOrd="0" destOrd="3" presId="urn:microsoft.com/office/officeart/2005/8/layout/vList5"/>
    <dgm:cxn modelId="{59323308-5D65-47A5-8A1B-CCD8D3BB2090}" type="presOf" srcId="{843D5302-D72F-6F45-AAEC-005CA18C1A0E}" destId="{02A309C3-FE26-5843-A2F6-DC5D12026F1B}" srcOrd="0" destOrd="0" presId="urn:microsoft.com/office/officeart/2005/8/layout/vList5"/>
    <dgm:cxn modelId="{2EF92E6A-246F-4C4A-A2C6-28C2387B76E9}" type="presOf" srcId="{9D5269A8-9454-944C-B855-9292AA68636B}" destId="{02A309C3-FE26-5843-A2F6-DC5D12026F1B}" srcOrd="0" destOrd="6" presId="urn:microsoft.com/office/officeart/2005/8/layout/vList5"/>
    <dgm:cxn modelId="{76DD548C-DDED-42F2-9B3D-64568B37F42E}" type="presOf" srcId="{0DBC6B53-EADF-5345-9348-FD583CB6341F}" destId="{02A309C3-FE26-5843-A2F6-DC5D12026F1B}" srcOrd="0" destOrd="2" presId="urn:microsoft.com/office/officeart/2005/8/layout/vList5"/>
    <dgm:cxn modelId="{CDB5A554-9685-4FC3-BC7E-BEA3A46B89DA}" srcId="{8BBC6F83-149E-EB4A-A038-4E5B09D3D5FE}" destId="{11D1FCE0-3BED-4888-BFE6-035E861B7715}" srcOrd="5" destOrd="0" parTransId="{890DD199-2923-4BB9-B0AE-A722AFAD672D}" sibTransId="{01601BDA-30E3-4BD0-BE8A-139A1D37B32E}"/>
    <dgm:cxn modelId="{CF26D1FD-F589-470D-97E6-0E0D8172D6F9}" type="presParOf" srcId="{1862061F-0D1C-BA43-950C-408BBBC028D8}" destId="{8CECAA3B-34AF-DD46-AB17-F2BC07303360}" srcOrd="0" destOrd="0" presId="urn:microsoft.com/office/officeart/2005/8/layout/vList5"/>
    <dgm:cxn modelId="{D78B06E8-5B31-4AC5-8292-C9106BFD0095}" type="presParOf" srcId="{8CECAA3B-34AF-DD46-AB17-F2BC07303360}" destId="{DBDBF8A9-691A-9D49-8CA2-1D3B69B049AE}" srcOrd="0" destOrd="0" presId="urn:microsoft.com/office/officeart/2005/8/layout/vList5"/>
    <dgm:cxn modelId="{EAA1C2FE-02D2-4616-9E3A-B596CDE81ABC}" type="presParOf" srcId="{8CECAA3B-34AF-DD46-AB17-F2BC07303360}" destId="{02A309C3-FE26-5843-A2F6-DC5D12026F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2" qsCatId="simple" csTypeId="urn:microsoft.com/office/officeart/2005/8/colors/colorful2#2" csCatId="colorful" phldr="1"/>
      <dgm:spPr/>
      <dgm:t>
        <a:bodyPr/>
        <a:lstStyle/>
        <a:p>
          <a:endParaRPr lang="en-US"/>
        </a:p>
      </dgm:t>
    </dgm:pt>
    <dgm:pt modelId="{45104C72-AFB4-E248-B6E9-08D639D26FD5}">
      <dgm:prSet custT="1"/>
      <dgm:spPr>
        <a:noFill/>
        <a:ln>
          <a:solidFill>
            <a:schemeClr val="tx1"/>
          </a:solidFill>
        </a:ln>
      </dgm:spPr>
      <dgm:t>
        <a:bodyPr/>
        <a:lstStyle/>
        <a:p>
          <a:pPr rtl="0"/>
          <a:r>
            <a:rPr lang="en-US" sz="2000" b="1" dirty="0">
              <a:solidFill>
                <a:schemeClr val="tx1"/>
              </a:solidFill>
            </a:rPr>
            <a:t>Video Viewing Team (VVT)</a:t>
          </a:r>
        </a:p>
      </dgm:t>
    </dgm:pt>
    <dgm:pt modelId="{CB37A6C1-CE51-A94D-B999-BF191BD5BF8D}" type="parTrans" cxnId="{E49A50C2-3F86-B147-81E4-70DD555DAA21}">
      <dgm:prSet/>
      <dgm:spPr/>
      <dgm:t>
        <a:bodyPr/>
        <a:lstStyle/>
        <a:p>
          <a:endParaRPr lang="en-US" sz="2000">
            <a:solidFill>
              <a:schemeClr val="tx1"/>
            </a:solidFill>
          </a:endParaRPr>
        </a:p>
      </dgm:t>
    </dgm:pt>
    <dgm:pt modelId="{EB4C0602-B582-CE4E-B202-4C0D5A310125}" type="sibTrans" cxnId="{E49A50C2-3F86-B147-81E4-70DD555DAA21}">
      <dgm:prSet/>
      <dgm:spPr/>
      <dgm:t>
        <a:bodyPr/>
        <a:lstStyle/>
        <a:p>
          <a:endParaRPr lang="en-US" sz="2000">
            <a:solidFill>
              <a:schemeClr val="tx1"/>
            </a:solidFill>
          </a:endParaRPr>
        </a:p>
      </dgm:t>
    </dgm:pt>
    <dgm:pt modelId="{843D5302-D72F-6F45-AAEC-005CA18C1A0E}">
      <dgm:prSet custT="1"/>
      <dgm:spPr>
        <a:noFill/>
      </dgm:spPr>
      <dgm:t>
        <a:bodyPr/>
        <a:lstStyle/>
        <a:p>
          <a:pPr algn="just" rtl="0">
            <a:lnSpc>
              <a:spcPct val="80000"/>
            </a:lnSpc>
          </a:pPr>
          <a:endParaRPr lang="fi-FI" sz="2000">
            <a:solidFill>
              <a:schemeClr val="tx1"/>
            </a:solidFill>
            <a:latin typeface="Arial Narrow" panose="020B0606020202030204" pitchFamily="34" charset="0"/>
          </a:endParaRPr>
        </a:p>
      </dgm:t>
    </dgm:pt>
    <dgm:pt modelId="{28710BE1-5E61-8C4A-914A-E3F4E8073CA8}" type="parTrans" cxnId="{8B36E082-8393-1940-9561-207451E8C495}">
      <dgm:prSet/>
      <dgm:spPr/>
      <dgm:t>
        <a:bodyPr/>
        <a:lstStyle/>
        <a:p>
          <a:endParaRPr lang="en-US" sz="2000">
            <a:solidFill>
              <a:schemeClr val="tx1"/>
            </a:solidFill>
          </a:endParaRPr>
        </a:p>
      </dgm:t>
    </dgm:pt>
    <dgm:pt modelId="{4BA15C86-78CB-B04B-8414-AE4C8CC0A64B}" type="sibTrans" cxnId="{8B36E082-8393-1940-9561-207451E8C495}">
      <dgm:prSet/>
      <dgm:spPr/>
      <dgm:t>
        <a:bodyPr/>
        <a:lstStyle/>
        <a:p>
          <a:endParaRPr lang="en-US" sz="2000">
            <a:solidFill>
              <a:schemeClr val="tx1"/>
            </a:solidFill>
          </a:endParaRPr>
        </a:p>
      </dgm:t>
    </dgm:pt>
    <dgm:pt modelId="{BE13BE42-1DD7-484F-8BD0-CD382B4C5B73}">
      <dgm:prSet custT="1"/>
      <dgm:spPr>
        <a:noFill/>
      </dgm:spPr>
      <dgm:t>
        <a:bodyPr/>
        <a:lstStyle/>
        <a:p>
          <a:pPr algn="just" rtl="0"/>
          <a:r>
            <a:rPr lang="en-US" sz="2500" dirty="0">
              <a:solidFill>
                <a:schemeClr val="tx1"/>
              </a:solidFill>
              <a:latin typeface="+mn-lt"/>
            </a:rPr>
            <a:t>Submit report containing </a:t>
          </a:r>
          <a:r>
            <a:rPr lang="en-US" sz="2500" b="1" dirty="0">
              <a:solidFill>
                <a:schemeClr val="tx1"/>
              </a:solidFill>
              <a:latin typeface="+mn-lt"/>
            </a:rPr>
            <a:t>candidate wise expenditure </a:t>
          </a:r>
          <a:r>
            <a:rPr lang="en-US" sz="2500" dirty="0">
              <a:solidFill>
                <a:schemeClr val="tx1"/>
              </a:solidFill>
              <a:latin typeface="+mn-lt"/>
            </a:rPr>
            <a:t>no later than next day to Accounting Team/ Asst. EO,</a:t>
          </a:r>
          <a:r>
            <a:rPr lang="en-US" sz="2500" b="1" dirty="0">
              <a:latin typeface="+mn-lt"/>
            </a:rPr>
            <a:t> </a:t>
          </a:r>
          <a:r>
            <a:rPr lang="en-US" sz="2500" b="1" dirty="0">
              <a:solidFill>
                <a:schemeClr val="tx1"/>
              </a:solidFill>
              <a:latin typeface="+mn-lt"/>
            </a:rPr>
            <a:t>MCC related report to General Observer and RO</a:t>
          </a:r>
          <a:endParaRPr lang="en-US" sz="2500" dirty="0">
            <a:solidFill>
              <a:schemeClr val="tx1"/>
            </a:solidFill>
            <a:latin typeface="+mn-lt"/>
          </a:endParaRPr>
        </a:p>
      </dgm:t>
    </dgm:pt>
    <dgm:pt modelId="{9AE29A20-DA1D-FC48-B04D-D31B459A61A4}" type="sibTrans" cxnId="{E121FF99-D669-A64F-B0FE-A5AEB98735BE}">
      <dgm:prSet/>
      <dgm:spPr/>
      <dgm:t>
        <a:bodyPr/>
        <a:lstStyle/>
        <a:p>
          <a:endParaRPr lang="en-US">
            <a:solidFill>
              <a:schemeClr val="tx1"/>
            </a:solidFill>
          </a:endParaRPr>
        </a:p>
      </dgm:t>
    </dgm:pt>
    <dgm:pt modelId="{04DD9817-D53C-694F-8AFE-38A466C2365C}" type="parTrans" cxnId="{E121FF99-D669-A64F-B0FE-A5AEB98735BE}">
      <dgm:prSet/>
      <dgm:spPr/>
      <dgm:t>
        <a:bodyPr/>
        <a:lstStyle/>
        <a:p>
          <a:endParaRPr lang="en-US">
            <a:solidFill>
              <a:schemeClr val="tx1"/>
            </a:solidFill>
          </a:endParaRPr>
        </a:p>
      </dgm:t>
    </dgm:pt>
    <dgm:pt modelId="{04DBB7A9-EDAB-1044-955F-BC0405F389E0}">
      <dgm:prSet custT="1"/>
      <dgm:spPr>
        <a:noFill/>
      </dgm:spPr>
      <dgm:t>
        <a:bodyPr/>
        <a:lstStyle/>
        <a:p>
          <a:pPr algn="just" rtl="0"/>
          <a:r>
            <a:rPr lang="en-US" sz="2500" dirty="0">
              <a:solidFill>
                <a:schemeClr val="tx1"/>
              </a:solidFill>
              <a:latin typeface="+mn-lt"/>
            </a:rPr>
            <a:t>View Video CD provided by VST for identifying election expenditure and MCC related issues</a:t>
          </a:r>
        </a:p>
      </dgm:t>
    </dgm:pt>
    <dgm:pt modelId="{495F1D29-966D-644B-B331-08A33A6116C6}" type="sibTrans" cxnId="{13444284-28D3-7842-A4BE-A83E0DAB5438}">
      <dgm:prSet/>
      <dgm:spPr/>
      <dgm:t>
        <a:bodyPr/>
        <a:lstStyle/>
        <a:p>
          <a:endParaRPr lang="en-US">
            <a:solidFill>
              <a:schemeClr val="tx1"/>
            </a:solidFill>
          </a:endParaRPr>
        </a:p>
      </dgm:t>
    </dgm:pt>
    <dgm:pt modelId="{693084F7-E79D-8947-B3BD-DABA6B45AA8B}" type="parTrans" cxnId="{13444284-28D3-7842-A4BE-A83E0DAB5438}">
      <dgm:prSet/>
      <dgm:spPr/>
      <dgm:t>
        <a:bodyPr/>
        <a:lstStyle/>
        <a:p>
          <a:endParaRPr lang="en-US">
            <a:solidFill>
              <a:schemeClr val="tx1"/>
            </a:solidFill>
          </a:endParaRPr>
        </a:p>
      </dgm:t>
    </dgm:pt>
    <dgm:pt modelId="{C33E2FB6-52A8-6849-9EA6-CCC779F92B44}">
      <dgm:prSet custT="1"/>
      <dgm:spPr>
        <a:noFill/>
      </dgm:spPr>
      <dgm:t>
        <a:bodyPr/>
        <a:lstStyle/>
        <a:p>
          <a:pPr algn="just" rtl="0"/>
          <a:r>
            <a:rPr lang="en-US" sz="2500" dirty="0">
              <a:solidFill>
                <a:schemeClr val="tx1"/>
              </a:solidFill>
              <a:latin typeface="+mn-lt"/>
            </a:rPr>
            <a:t>1 officer and 2 clerks (or as required) for each assembly segment ,as viewing all CD’s is a time consuming task,</a:t>
          </a:r>
        </a:p>
      </dgm:t>
    </dgm:pt>
    <dgm:pt modelId="{5E3ACDD9-480B-9D44-86FD-759C44CAB143}" type="sibTrans" cxnId="{6A46F67D-CB18-1B4D-B658-9183AA6CCC4B}">
      <dgm:prSet/>
      <dgm:spPr/>
      <dgm:t>
        <a:bodyPr/>
        <a:lstStyle/>
        <a:p>
          <a:endParaRPr lang="en-US" sz="2000">
            <a:solidFill>
              <a:schemeClr val="tx1"/>
            </a:solidFill>
          </a:endParaRPr>
        </a:p>
      </dgm:t>
    </dgm:pt>
    <dgm:pt modelId="{F82DAFDF-03E8-0944-9310-0432010BF251}" type="parTrans" cxnId="{6A46F67D-CB18-1B4D-B658-9183AA6CCC4B}">
      <dgm:prSet/>
      <dgm:spPr/>
      <dgm:t>
        <a:bodyPr/>
        <a:lstStyle/>
        <a:p>
          <a:endParaRPr lang="en-US" sz="2000">
            <a:solidFill>
              <a:schemeClr val="tx1"/>
            </a:solidFill>
          </a:endParaRPr>
        </a:p>
      </dgm:t>
    </dgm:pt>
    <dgm:pt modelId="{5F113E49-3CF6-4763-8204-C44B0EA56C8A}">
      <dgm:prSet custT="1"/>
      <dgm:spPr>
        <a:noFill/>
      </dgm:spPr>
      <dgm:t>
        <a:bodyPr/>
        <a:lstStyle/>
        <a:p>
          <a:pPr algn="just" rtl="0"/>
          <a:endParaRPr lang="en-US" sz="2500" dirty="0">
            <a:solidFill>
              <a:schemeClr val="tx1"/>
            </a:solidFill>
            <a:latin typeface="+mn-lt"/>
          </a:endParaRPr>
        </a:p>
      </dgm:t>
    </dgm:pt>
    <dgm:pt modelId="{A6F9D0FC-D838-46E9-ACAC-997D267A8B29}" type="parTrans" cxnId="{FD1E0ECF-C656-4610-B3DB-7C611435C80A}">
      <dgm:prSet/>
      <dgm:spPr/>
      <dgm:t>
        <a:bodyPr/>
        <a:lstStyle/>
        <a:p>
          <a:endParaRPr lang="en-US"/>
        </a:p>
      </dgm:t>
    </dgm:pt>
    <dgm:pt modelId="{10BB5628-B5A2-4A23-B7DF-A1BB75BCFDB7}" type="sibTrans" cxnId="{FD1E0ECF-C656-4610-B3DB-7C611435C80A}">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A6200D96-CB07-4C47-8B77-141697E74CE5}" type="pres">
      <dgm:prSet presAssocID="{843D5302-D72F-6F45-AAEC-005CA18C1A0E}" presName="linNode" presStyleCnt="0"/>
      <dgm:spPr/>
    </dgm:pt>
    <dgm:pt modelId="{751954F5-1571-4E28-BF35-67DC8927423A}" type="pres">
      <dgm:prSet presAssocID="{843D5302-D72F-6F45-AAEC-005CA18C1A0E}" presName="parentText" presStyleLbl="node1" presStyleIdx="0" presStyleCnt="2">
        <dgm:presLayoutVars>
          <dgm:chMax val="1"/>
          <dgm:bulletEnabled val="1"/>
        </dgm:presLayoutVars>
      </dgm:prSet>
      <dgm:spPr/>
      <dgm:t>
        <a:bodyPr/>
        <a:lstStyle/>
        <a:p>
          <a:endParaRPr lang="en-US"/>
        </a:p>
      </dgm:t>
    </dgm:pt>
    <dgm:pt modelId="{B66EF4A9-19AC-41BE-95E2-C875491B70A1}" type="pres">
      <dgm:prSet presAssocID="{4BA15C86-78CB-B04B-8414-AE4C8CC0A64B}" presName="sp" presStyleCnt="0"/>
      <dgm:spPr/>
    </dgm:pt>
    <dgm:pt modelId="{612FADD7-D2D8-EE41-9583-8C82AA3137C3}" type="pres">
      <dgm:prSet presAssocID="{45104C72-AFB4-E248-B6E9-08D639D26FD5}" presName="linNode" presStyleCnt="0"/>
      <dgm:spPr/>
    </dgm:pt>
    <dgm:pt modelId="{69FA761F-DD12-2E45-8EE9-912325CDD18B}" type="pres">
      <dgm:prSet presAssocID="{45104C72-AFB4-E248-B6E9-08D639D26FD5}" presName="parentText" presStyleLbl="node1" presStyleIdx="1" presStyleCnt="2" custScaleX="66122" custScaleY="1234726">
        <dgm:presLayoutVars>
          <dgm:chMax val="1"/>
          <dgm:bulletEnabled val="1"/>
        </dgm:presLayoutVars>
      </dgm:prSet>
      <dgm:spPr/>
      <dgm:t>
        <a:bodyPr/>
        <a:lstStyle/>
        <a:p>
          <a:endParaRPr lang="en-US"/>
        </a:p>
      </dgm:t>
    </dgm:pt>
    <dgm:pt modelId="{2BFD9AB4-C8DF-C340-8219-7CCC8012898D}" type="pres">
      <dgm:prSet presAssocID="{45104C72-AFB4-E248-B6E9-08D639D26FD5}" presName="descendantText" presStyleLbl="alignAccFollowNode1" presStyleIdx="0" presStyleCnt="1" custScaleX="167927" custScaleY="2000000">
        <dgm:presLayoutVars>
          <dgm:bulletEnabled val="1"/>
        </dgm:presLayoutVars>
      </dgm:prSet>
      <dgm:spPr/>
      <dgm:t>
        <a:bodyPr/>
        <a:lstStyle/>
        <a:p>
          <a:endParaRPr lang="en-US"/>
        </a:p>
      </dgm:t>
    </dgm:pt>
  </dgm:ptLst>
  <dgm:cxnLst>
    <dgm:cxn modelId="{8846D67B-3428-4745-B956-DAECDB6C0CA2}" type="presOf" srcId="{04DBB7A9-EDAB-1044-955F-BC0405F389E0}" destId="{2BFD9AB4-C8DF-C340-8219-7CCC8012898D}" srcOrd="0" destOrd="1" presId="urn:microsoft.com/office/officeart/2005/8/layout/vList5"/>
    <dgm:cxn modelId="{6A46F67D-CB18-1B4D-B658-9183AA6CCC4B}" srcId="{45104C72-AFB4-E248-B6E9-08D639D26FD5}" destId="{C33E2FB6-52A8-6849-9EA6-CCC779F92B44}" srcOrd="0" destOrd="0" parTransId="{F82DAFDF-03E8-0944-9310-0432010BF251}" sibTransId="{5E3ACDD9-480B-9D44-86FD-759C44CAB143}"/>
    <dgm:cxn modelId="{FA1BEA37-2752-4980-80BD-E7378FE7CC2B}" type="presOf" srcId="{5F113E49-3CF6-4763-8204-C44B0EA56C8A}" destId="{2BFD9AB4-C8DF-C340-8219-7CCC8012898D}" srcOrd="0" destOrd="2" presId="urn:microsoft.com/office/officeart/2005/8/layout/vList5"/>
    <dgm:cxn modelId="{82D2CCF2-2CDE-4C56-954D-3C13F1B1D224}" type="presOf" srcId="{DB8397A1-88C5-EC47-9E29-47DD4BBCB853}" destId="{1862061F-0D1C-BA43-950C-408BBBC028D8}" srcOrd="0" destOrd="0" presId="urn:microsoft.com/office/officeart/2005/8/layout/vList5"/>
    <dgm:cxn modelId="{3B115902-03C4-4712-BA49-1AB78406F0AB}" type="presOf" srcId="{45104C72-AFB4-E248-B6E9-08D639D26FD5}" destId="{69FA761F-DD12-2E45-8EE9-912325CDD18B}" srcOrd="0" destOrd="0" presId="urn:microsoft.com/office/officeart/2005/8/layout/vList5"/>
    <dgm:cxn modelId="{C72327B6-F557-4A67-A9F7-68DB3C20D4F1}" type="presOf" srcId="{C33E2FB6-52A8-6849-9EA6-CCC779F92B44}" destId="{2BFD9AB4-C8DF-C340-8219-7CCC8012898D}" srcOrd="0" destOrd="0" presId="urn:microsoft.com/office/officeart/2005/8/layout/vList5"/>
    <dgm:cxn modelId="{E49A50C2-3F86-B147-81E4-70DD555DAA21}" srcId="{DB8397A1-88C5-EC47-9E29-47DD4BBCB853}" destId="{45104C72-AFB4-E248-B6E9-08D639D26FD5}" srcOrd="1" destOrd="0" parTransId="{CB37A6C1-CE51-A94D-B999-BF191BD5BF8D}" sibTransId="{EB4C0602-B582-CE4E-B202-4C0D5A310125}"/>
    <dgm:cxn modelId="{635F5D1C-7885-48F3-9632-F20D37E3448D}" type="presOf" srcId="{BE13BE42-1DD7-484F-8BD0-CD382B4C5B73}" destId="{2BFD9AB4-C8DF-C340-8219-7CCC8012898D}" srcOrd="0" destOrd="3" presId="urn:microsoft.com/office/officeart/2005/8/layout/vList5"/>
    <dgm:cxn modelId="{8B36E082-8393-1940-9561-207451E8C495}" srcId="{DB8397A1-88C5-EC47-9E29-47DD4BBCB853}" destId="{843D5302-D72F-6F45-AAEC-005CA18C1A0E}" srcOrd="0" destOrd="0" parTransId="{28710BE1-5E61-8C4A-914A-E3F4E8073CA8}" sibTransId="{4BA15C86-78CB-B04B-8414-AE4C8CC0A64B}"/>
    <dgm:cxn modelId="{13444284-28D3-7842-A4BE-A83E0DAB5438}" srcId="{45104C72-AFB4-E248-B6E9-08D639D26FD5}" destId="{04DBB7A9-EDAB-1044-955F-BC0405F389E0}" srcOrd="1" destOrd="0" parTransId="{693084F7-E79D-8947-B3BD-DABA6B45AA8B}" sibTransId="{495F1D29-966D-644B-B331-08A33A6116C6}"/>
    <dgm:cxn modelId="{F2E9089A-A294-4EA8-A7EB-8DA67B92CC71}" type="presOf" srcId="{843D5302-D72F-6F45-AAEC-005CA18C1A0E}" destId="{751954F5-1571-4E28-BF35-67DC8927423A}" srcOrd="0" destOrd="0" presId="urn:microsoft.com/office/officeart/2005/8/layout/vList5"/>
    <dgm:cxn modelId="{FD1E0ECF-C656-4610-B3DB-7C611435C80A}" srcId="{45104C72-AFB4-E248-B6E9-08D639D26FD5}" destId="{5F113E49-3CF6-4763-8204-C44B0EA56C8A}" srcOrd="2" destOrd="0" parTransId="{A6F9D0FC-D838-46E9-ACAC-997D267A8B29}" sibTransId="{10BB5628-B5A2-4A23-B7DF-A1BB75BCFDB7}"/>
    <dgm:cxn modelId="{E121FF99-D669-A64F-B0FE-A5AEB98735BE}" srcId="{45104C72-AFB4-E248-B6E9-08D639D26FD5}" destId="{BE13BE42-1DD7-484F-8BD0-CD382B4C5B73}" srcOrd="3" destOrd="0" parTransId="{04DD9817-D53C-694F-8AFE-38A466C2365C}" sibTransId="{9AE29A20-DA1D-FC48-B04D-D31B459A61A4}"/>
    <dgm:cxn modelId="{8D388F01-E6FB-4F48-B8ED-56A2FB9D234C}" type="presParOf" srcId="{1862061F-0D1C-BA43-950C-408BBBC028D8}" destId="{A6200D96-CB07-4C47-8B77-141697E74CE5}" srcOrd="0" destOrd="0" presId="urn:microsoft.com/office/officeart/2005/8/layout/vList5"/>
    <dgm:cxn modelId="{07F9D642-1B29-46AD-A804-CFE330DFD269}" type="presParOf" srcId="{A6200D96-CB07-4C47-8B77-141697E74CE5}" destId="{751954F5-1571-4E28-BF35-67DC8927423A}" srcOrd="0" destOrd="0" presId="urn:microsoft.com/office/officeart/2005/8/layout/vList5"/>
    <dgm:cxn modelId="{8FBA4D78-8DD4-4A63-A61F-958C4DD580F1}" type="presParOf" srcId="{1862061F-0D1C-BA43-950C-408BBBC028D8}" destId="{B66EF4A9-19AC-41BE-95E2-C875491B70A1}" srcOrd="1" destOrd="0" presId="urn:microsoft.com/office/officeart/2005/8/layout/vList5"/>
    <dgm:cxn modelId="{C045C2D4-3306-4E4F-9055-151B77EE804F}" type="presParOf" srcId="{1862061F-0D1C-BA43-950C-408BBBC028D8}" destId="{612FADD7-D2D8-EE41-9583-8C82AA3137C3}" srcOrd="2" destOrd="0" presId="urn:microsoft.com/office/officeart/2005/8/layout/vList5"/>
    <dgm:cxn modelId="{D566E48C-B744-46F5-BBFD-30BDD4594E3C}" type="presParOf" srcId="{612FADD7-D2D8-EE41-9583-8C82AA3137C3}" destId="{69FA761F-DD12-2E45-8EE9-912325CDD18B}" srcOrd="0" destOrd="0" presId="urn:microsoft.com/office/officeart/2005/8/layout/vList5"/>
    <dgm:cxn modelId="{E2577B7F-B2D1-4CB4-B90B-67145F764B0E}" type="presParOf" srcId="{612FADD7-D2D8-EE41-9583-8C82AA3137C3}" destId="{2BFD9AB4-C8DF-C340-8219-7CCC801289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4#3" qsCatId="simple" csTypeId="urn:microsoft.com/office/officeart/2005/8/colors/colorful3#3" csCatId="colorful" phldr="1"/>
      <dgm:spPr/>
      <dgm:t>
        <a:bodyPr/>
        <a:lstStyle/>
        <a:p>
          <a:endParaRPr lang="en-US"/>
        </a:p>
      </dgm:t>
    </dgm:pt>
    <dgm:pt modelId="{606E3633-4CB4-5846-9A04-B5401D09F859}">
      <dgm:prSet custT="1"/>
      <dgm:spPr>
        <a:noFill/>
        <a:ln>
          <a:solidFill>
            <a:schemeClr val="tx1"/>
          </a:solidFill>
        </a:ln>
      </dgm:spPr>
      <dgm:t>
        <a:bodyPr/>
        <a:lstStyle/>
        <a:p>
          <a:pPr rtl="0"/>
          <a:r>
            <a:rPr lang="en-US" sz="2000" b="1" dirty="0">
              <a:solidFill>
                <a:srgbClr val="000000"/>
              </a:solidFill>
            </a:rPr>
            <a:t>Accounting Team</a:t>
          </a:r>
        </a:p>
      </dgm:t>
    </dgm:pt>
    <dgm:pt modelId="{886380D3-D32A-1B47-B3C7-CE801DE1FDB8}" type="parTrans" cxnId="{4D4C5F86-8EEB-0344-8D8B-5EC050ECDD3D}">
      <dgm:prSet/>
      <dgm:spPr/>
      <dgm:t>
        <a:bodyPr/>
        <a:lstStyle/>
        <a:p>
          <a:endParaRPr lang="en-US" sz="2000">
            <a:solidFill>
              <a:srgbClr val="000000"/>
            </a:solidFill>
          </a:endParaRPr>
        </a:p>
      </dgm:t>
    </dgm:pt>
    <dgm:pt modelId="{AC51AB12-5315-0444-933B-E54EF6D51889}" type="sibTrans" cxnId="{4D4C5F86-8EEB-0344-8D8B-5EC050ECDD3D}">
      <dgm:prSet/>
      <dgm:spPr/>
      <dgm:t>
        <a:bodyPr/>
        <a:lstStyle/>
        <a:p>
          <a:endParaRPr lang="en-US" sz="2000">
            <a:solidFill>
              <a:srgbClr val="000000"/>
            </a:solidFill>
          </a:endParaRPr>
        </a:p>
      </dgm:t>
    </dgm:pt>
    <dgm:pt modelId="{EC49BF45-07ED-854F-9E8E-AC2064EC2FC8}">
      <dgm:prSet custT="1"/>
      <dgm:spPr>
        <a:noFill/>
      </dgm:spPr>
      <dgm:t>
        <a:bodyPr/>
        <a:lstStyle/>
        <a:p>
          <a:pPr algn="just" rtl="0"/>
          <a:r>
            <a:rPr lang="en-US" sz="2000" dirty="0">
              <a:solidFill>
                <a:srgbClr val="000000"/>
              </a:solidFill>
            </a:rPr>
            <a:t>One official and one accounting clerk per segment</a:t>
          </a:r>
        </a:p>
      </dgm:t>
    </dgm:pt>
    <dgm:pt modelId="{411E3F86-ACF5-3A4D-BF25-FC762CC3A0F0}" type="parTrans" cxnId="{1D58EF28-A752-164E-8C16-FE5FE23267AD}">
      <dgm:prSet/>
      <dgm:spPr/>
      <dgm:t>
        <a:bodyPr/>
        <a:lstStyle/>
        <a:p>
          <a:endParaRPr lang="en-US" sz="2000">
            <a:solidFill>
              <a:srgbClr val="000000"/>
            </a:solidFill>
          </a:endParaRPr>
        </a:p>
      </dgm:t>
    </dgm:pt>
    <dgm:pt modelId="{E89755DF-3848-CA44-BB25-40A4096B2CF4}" type="sibTrans" cxnId="{1D58EF28-A752-164E-8C16-FE5FE23267AD}">
      <dgm:prSet/>
      <dgm:spPr/>
      <dgm:t>
        <a:bodyPr/>
        <a:lstStyle/>
        <a:p>
          <a:endParaRPr lang="en-US" sz="2000">
            <a:solidFill>
              <a:srgbClr val="000000"/>
            </a:solidFill>
          </a:endParaRPr>
        </a:p>
      </dgm:t>
    </dgm:pt>
    <dgm:pt modelId="{DE88574A-ACD4-234E-A887-35769950DA4C}">
      <dgm:prSet custT="1"/>
      <dgm:spPr>
        <a:noFill/>
      </dgm:spPr>
      <dgm:t>
        <a:bodyPr/>
        <a:lstStyle/>
        <a:p>
          <a:pPr algn="just" rtl="0"/>
          <a:r>
            <a:rPr lang="en-US" sz="2000" dirty="0">
              <a:solidFill>
                <a:srgbClr val="000000"/>
              </a:solidFill>
            </a:rPr>
            <a:t>Drafted from employees of </a:t>
          </a:r>
          <a:r>
            <a:rPr lang="en-US" sz="2000" b="1" dirty="0">
              <a:solidFill>
                <a:srgbClr val="000000"/>
              </a:solidFill>
            </a:rPr>
            <a:t>accounts wing of Central Govt. depts. </a:t>
          </a:r>
        </a:p>
      </dgm:t>
    </dgm:pt>
    <dgm:pt modelId="{534C52FB-9DCE-DE45-9DD8-802531DD68FC}" type="parTrans" cxnId="{37CFA8FB-BFE2-4D42-BA44-CD09948F8AD7}">
      <dgm:prSet/>
      <dgm:spPr/>
      <dgm:t>
        <a:bodyPr/>
        <a:lstStyle/>
        <a:p>
          <a:endParaRPr lang="en-US"/>
        </a:p>
      </dgm:t>
    </dgm:pt>
    <dgm:pt modelId="{BC682434-C3DA-2C48-B8C8-850BD32C3B10}" type="sibTrans" cxnId="{37CFA8FB-BFE2-4D42-BA44-CD09948F8AD7}">
      <dgm:prSet/>
      <dgm:spPr/>
      <dgm:t>
        <a:bodyPr/>
        <a:lstStyle/>
        <a:p>
          <a:endParaRPr lang="en-US"/>
        </a:p>
      </dgm:t>
    </dgm:pt>
    <dgm:pt modelId="{BA086916-545D-7D48-B050-12E7E0601FEC}">
      <dgm:prSet custT="1"/>
      <dgm:spPr>
        <a:noFill/>
      </dgm:spPr>
      <dgm:t>
        <a:bodyPr/>
        <a:lstStyle/>
        <a:p>
          <a:pPr algn="just" rtl="0"/>
          <a:r>
            <a:rPr lang="en-US" sz="2000" dirty="0">
              <a:solidFill>
                <a:srgbClr val="000000"/>
              </a:solidFill>
            </a:rPr>
            <a:t>Will enter expenditure incurred by the candidate on major expenses and corresponding notified rates against each item( major public meetings/rallies) in the Shadow Observation Register, </a:t>
          </a:r>
          <a:r>
            <a:rPr lang="en-US" sz="2000" b="1" dirty="0"/>
            <a:t>reported by various teams and calculate the total expenditure of the event observed for each candidate.</a:t>
          </a:r>
          <a:endParaRPr lang="en-US" sz="2000" dirty="0">
            <a:solidFill>
              <a:srgbClr val="000000"/>
            </a:solidFill>
          </a:endParaRPr>
        </a:p>
      </dgm:t>
    </dgm:pt>
    <dgm:pt modelId="{B6C43E57-1998-8B4B-86FD-D7ED25C2D317}" type="parTrans" cxnId="{943DCC22-F1E4-F440-A018-7325821E4749}">
      <dgm:prSet/>
      <dgm:spPr/>
      <dgm:t>
        <a:bodyPr/>
        <a:lstStyle/>
        <a:p>
          <a:endParaRPr lang="en-US"/>
        </a:p>
      </dgm:t>
    </dgm:pt>
    <dgm:pt modelId="{15444681-8B9A-9A4E-ADF1-612E569A1FB5}" type="sibTrans" cxnId="{943DCC22-F1E4-F440-A018-7325821E4749}">
      <dgm:prSet/>
      <dgm:spPr/>
      <dgm:t>
        <a:bodyPr/>
        <a:lstStyle/>
        <a:p>
          <a:endParaRPr lang="en-US"/>
        </a:p>
      </dgm:t>
    </dgm:pt>
    <dgm:pt modelId="{EE80FA1B-D2B7-9242-B624-BA0E54A1A82A}">
      <dgm:prSet custT="1"/>
      <dgm:spPr>
        <a:noFill/>
      </dgm:spPr>
      <dgm:t>
        <a:bodyPr/>
        <a:lstStyle/>
        <a:p>
          <a:pPr algn="just" rtl="0"/>
          <a:r>
            <a:rPr lang="en-US" sz="2000" b="1" dirty="0">
              <a:solidFill>
                <a:srgbClr val="000000"/>
              </a:solidFill>
            </a:rPr>
            <a:t>Work under Asst. EO, involved in preparation of </a:t>
          </a:r>
          <a:r>
            <a:rPr lang="en-US" sz="2000" b="1" u="sng" dirty="0">
              <a:solidFill>
                <a:srgbClr val="000000"/>
              </a:solidFill>
            </a:rPr>
            <a:t>Shadow Observation Register</a:t>
          </a:r>
          <a:r>
            <a:rPr lang="en-US" sz="2000" b="1" dirty="0">
              <a:solidFill>
                <a:srgbClr val="000000"/>
              </a:solidFill>
            </a:rPr>
            <a:t> and maintaining videos/ CD evidences carefully in </a:t>
          </a:r>
          <a:r>
            <a:rPr lang="en-US" sz="2000" b="1" u="sng" dirty="0">
              <a:solidFill>
                <a:srgbClr val="000000"/>
              </a:solidFill>
            </a:rPr>
            <a:t>Evidence Folder</a:t>
          </a:r>
          <a:r>
            <a:rPr lang="en-US" sz="2000" b="1" dirty="0">
              <a:solidFill>
                <a:srgbClr val="000000"/>
              </a:solidFill>
            </a:rPr>
            <a:t>. </a:t>
          </a:r>
          <a:r>
            <a:rPr lang="en-US" sz="2000" b="1" u="sng" dirty="0">
              <a:solidFill>
                <a:srgbClr val="000000"/>
              </a:solidFill>
            </a:rPr>
            <a:t>To maintain proper back-up which can be called by Commission later</a:t>
          </a:r>
          <a:r>
            <a:rPr lang="en-US" sz="2000" b="1" dirty="0">
              <a:solidFill>
                <a:srgbClr val="000000"/>
              </a:solidFill>
            </a:rPr>
            <a:t>.</a:t>
          </a:r>
        </a:p>
      </dgm:t>
    </dgm:pt>
    <dgm:pt modelId="{7F337C41-64FB-D045-9C1B-BA71210BE61D}" type="sibTrans" cxnId="{04750A3B-23DC-7245-A396-B5B1895F3136}">
      <dgm:prSet/>
      <dgm:spPr/>
      <dgm:t>
        <a:bodyPr/>
        <a:lstStyle/>
        <a:p>
          <a:endParaRPr lang="en-US"/>
        </a:p>
      </dgm:t>
    </dgm:pt>
    <dgm:pt modelId="{556BEC7A-2BB4-9445-AEE1-9F4E284B3C42}" type="parTrans" cxnId="{04750A3B-23DC-7245-A396-B5B1895F3136}">
      <dgm:prSet/>
      <dgm:spPr/>
      <dgm:t>
        <a:bodyPr/>
        <a:lstStyle/>
        <a:p>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25F55C40-3937-D144-9A85-7DDAF2D3D78F}" type="pres">
      <dgm:prSet presAssocID="{606E3633-4CB4-5846-9A04-B5401D09F859}" presName="linNode" presStyleCnt="0"/>
      <dgm:spPr/>
    </dgm:pt>
    <dgm:pt modelId="{4C8F3B40-9E99-604C-B106-DE634FF7DF57}" type="pres">
      <dgm:prSet presAssocID="{606E3633-4CB4-5846-9A04-B5401D09F859}" presName="parentText" presStyleLbl="node1" presStyleIdx="0" presStyleCnt="1" custScaleX="63471" custScaleY="89013" custLinFactNeighborX="-9296" custLinFactNeighborY="1644">
        <dgm:presLayoutVars>
          <dgm:chMax val="1"/>
          <dgm:bulletEnabled val="1"/>
        </dgm:presLayoutVars>
      </dgm:prSet>
      <dgm:spPr/>
      <dgm:t>
        <a:bodyPr/>
        <a:lstStyle/>
        <a:p>
          <a:endParaRPr lang="en-US"/>
        </a:p>
      </dgm:t>
    </dgm:pt>
    <dgm:pt modelId="{333D3A64-BC2E-2949-8E15-256CC9DE4DAE}" type="pres">
      <dgm:prSet presAssocID="{606E3633-4CB4-5846-9A04-B5401D09F859}" presName="descendantText" presStyleLbl="alignAccFollowNode1" presStyleIdx="0" presStyleCnt="1" custScaleX="129243" custScaleY="116990">
        <dgm:presLayoutVars>
          <dgm:bulletEnabled val="1"/>
        </dgm:presLayoutVars>
      </dgm:prSet>
      <dgm:spPr/>
      <dgm:t>
        <a:bodyPr/>
        <a:lstStyle/>
        <a:p>
          <a:endParaRPr lang="en-US"/>
        </a:p>
      </dgm:t>
    </dgm:pt>
  </dgm:ptLst>
  <dgm:cxnLst>
    <dgm:cxn modelId="{1D58EF28-A752-164E-8C16-FE5FE23267AD}" srcId="{606E3633-4CB4-5846-9A04-B5401D09F859}" destId="{EC49BF45-07ED-854F-9E8E-AC2064EC2FC8}" srcOrd="0" destOrd="0" parTransId="{411E3F86-ACF5-3A4D-BF25-FC762CC3A0F0}" sibTransId="{E89755DF-3848-CA44-BB25-40A4096B2CF4}"/>
    <dgm:cxn modelId="{E74B0CED-B37F-404D-93A9-A7C2F1AA4971}" type="presOf" srcId="{DE88574A-ACD4-234E-A887-35769950DA4C}" destId="{333D3A64-BC2E-2949-8E15-256CC9DE4DAE}" srcOrd="0" destOrd="1" presId="urn:microsoft.com/office/officeart/2005/8/layout/vList5"/>
    <dgm:cxn modelId="{37CFA8FB-BFE2-4D42-BA44-CD09948F8AD7}" srcId="{606E3633-4CB4-5846-9A04-B5401D09F859}" destId="{DE88574A-ACD4-234E-A887-35769950DA4C}" srcOrd="1" destOrd="0" parTransId="{534C52FB-9DCE-DE45-9DD8-802531DD68FC}" sibTransId="{BC682434-C3DA-2C48-B8C8-850BD32C3B10}"/>
    <dgm:cxn modelId="{13E9F050-B1B0-4F4D-9C97-C5D50F215B6E}" type="presOf" srcId="{606E3633-4CB4-5846-9A04-B5401D09F859}" destId="{4C8F3B40-9E99-604C-B106-DE634FF7DF57}" srcOrd="0" destOrd="0" presId="urn:microsoft.com/office/officeart/2005/8/layout/vList5"/>
    <dgm:cxn modelId="{7C637E41-14FD-48F1-9E83-5BAEBB5BC90A}" type="presOf" srcId="{BA086916-545D-7D48-B050-12E7E0601FEC}" destId="{333D3A64-BC2E-2949-8E15-256CC9DE4DAE}" srcOrd="0" destOrd="3" presId="urn:microsoft.com/office/officeart/2005/8/layout/vList5"/>
    <dgm:cxn modelId="{B034F4F5-001A-4C2A-8BF2-BE45BC68A9FA}" type="presOf" srcId="{EE80FA1B-D2B7-9242-B624-BA0E54A1A82A}" destId="{333D3A64-BC2E-2949-8E15-256CC9DE4DAE}" srcOrd="0" destOrd="2" presId="urn:microsoft.com/office/officeart/2005/8/layout/vList5"/>
    <dgm:cxn modelId="{6E174A87-3794-43F3-B345-83CA92587107}" type="presOf" srcId="{DB8397A1-88C5-EC47-9E29-47DD4BBCB853}" destId="{1862061F-0D1C-BA43-950C-408BBBC028D8}" srcOrd="0" destOrd="0" presId="urn:microsoft.com/office/officeart/2005/8/layout/vList5"/>
    <dgm:cxn modelId="{943DCC22-F1E4-F440-A018-7325821E4749}" srcId="{606E3633-4CB4-5846-9A04-B5401D09F859}" destId="{BA086916-545D-7D48-B050-12E7E0601FEC}" srcOrd="3" destOrd="0" parTransId="{B6C43E57-1998-8B4B-86FD-D7ED25C2D317}" sibTransId="{15444681-8B9A-9A4E-ADF1-612E569A1FB5}"/>
    <dgm:cxn modelId="{B226F33F-05EC-4583-A2A4-3FDC3CC3B356}" type="presOf" srcId="{EC49BF45-07ED-854F-9E8E-AC2064EC2FC8}" destId="{333D3A64-BC2E-2949-8E15-256CC9DE4DAE}" srcOrd="0" destOrd="0" presId="urn:microsoft.com/office/officeart/2005/8/layout/vList5"/>
    <dgm:cxn modelId="{4D4C5F86-8EEB-0344-8D8B-5EC050ECDD3D}" srcId="{DB8397A1-88C5-EC47-9E29-47DD4BBCB853}" destId="{606E3633-4CB4-5846-9A04-B5401D09F859}" srcOrd="0" destOrd="0" parTransId="{886380D3-D32A-1B47-B3C7-CE801DE1FDB8}" sibTransId="{AC51AB12-5315-0444-933B-E54EF6D51889}"/>
    <dgm:cxn modelId="{04750A3B-23DC-7245-A396-B5B1895F3136}" srcId="{606E3633-4CB4-5846-9A04-B5401D09F859}" destId="{EE80FA1B-D2B7-9242-B624-BA0E54A1A82A}" srcOrd="2" destOrd="0" parTransId="{556BEC7A-2BB4-9445-AEE1-9F4E284B3C42}" sibTransId="{7F337C41-64FB-D045-9C1B-BA71210BE61D}"/>
    <dgm:cxn modelId="{BABDDB43-2EB3-42F2-B833-BA748DE7823A}" type="presParOf" srcId="{1862061F-0D1C-BA43-950C-408BBBC028D8}" destId="{25F55C40-3937-D144-9A85-7DDAF2D3D78F}" srcOrd="0" destOrd="0" presId="urn:microsoft.com/office/officeart/2005/8/layout/vList5"/>
    <dgm:cxn modelId="{874118EF-25ED-47FA-8762-D40695A8C7E8}" type="presParOf" srcId="{25F55C40-3937-D144-9A85-7DDAF2D3D78F}" destId="{4C8F3B40-9E99-604C-B106-DE634FF7DF57}" srcOrd="0" destOrd="0" presId="urn:microsoft.com/office/officeart/2005/8/layout/vList5"/>
    <dgm:cxn modelId="{9C44CE7C-CB2B-4F32-A938-1C9B7015C1AA}" type="presParOf" srcId="{25F55C40-3937-D144-9A85-7DDAF2D3D78F}" destId="{333D3A64-BC2E-2949-8E15-256CC9DE4D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8397A1-88C5-EC47-9E29-47DD4BBCB853}" type="doc">
      <dgm:prSet loTypeId="urn:microsoft.com/office/officeart/2005/8/layout/vList5" loCatId="" qsTypeId="urn:microsoft.com/office/officeart/2005/8/quickstyle/simple1#3" qsCatId="simple" csTypeId="urn:microsoft.com/office/officeart/2005/8/colors/accent5_2#1" csCatId="accent5" phldr="1"/>
      <dgm:spPr/>
      <dgm:t>
        <a:bodyPr/>
        <a:lstStyle/>
        <a:p>
          <a:endParaRPr lang="en-US"/>
        </a:p>
      </dgm:t>
    </dgm:pt>
    <dgm:pt modelId="{DA03E3BC-1EA4-5643-8876-B3866FA0E8E4}">
      <dgm:prSet custT="1"/>
      <dgm:spPr>
        <a:noFill/>
      </dgm:spPr>
      <dgm:t>
        <a:bodyPr/>
        <a:lstStyle/>
        <a:p>
          <a:pPr algn="l" rtl="0"/>
          <a:r>
            <a:rPr lang="en-US" sz="2800" dirty="0">
              <a:solidFill>
                <a:srgbClr val="000000"/>
              </a:solidFill>
            </a:rPr>
            <a:t>Certifying advt. proposals of candidates,</a:t>
          </a:r>
          <a:r>
            <a:rPr lang="en-US" sz="2800" dirty="0">
              <a:solidFill>
                <a:srgbClr val="000000"/>
              </a:solidFill>
              <a:latin typeface="Trebuchet MS" panose="020B0603020202020204"/>
            </a:rPr>
            <a:t> </a:t>
          </a:r>
          <a:endParaRPr lang="en-US" sz="2800" b="1" dirty="0">
            <a:solidFill>
              <a:srgbClr val="000000"/>
            </a:solidFill>
          </a:endParaRPr>
        </a:p>
      </dgm:t>
    </dgm:pt>
    <dgm:pt modelId="{E247E54C-4D55-A54C-84C1-CCCCD311C6AD}" type="parTrans" cxnId="{6FDECD38-4452-F747-AF03-A1249B6B345F}">
      <dgm:prSet/>
      <dgm:spPr/>
      <dgm:t>
        <a:bodyPr/>
        <a:lstStyle/>
        <a:p>
          <a:pPr algn="l"/>
          <a:endParaRPr lang="en-US">
            <a:solidFill>
              <a:srgbClr val="000000"/>
            </a:solidFill>
          </a:endParaRPr>
        </a:p>
      </dgm:t>
    </dgm:pt>
    <dgm:pt modelId="{F43F9940-09E4-B740-854A-8351986CDD7F}" type="sibTrans" cxnId="{6FDECD38-4452-F747-AF03-A1249B6B345F}">
      <dgm:prSet/>
      <dgm:spPr/>
      <dgm:t>
        <a:bodyPr/>
        <a:lstStyle/>
        <a:p>
          <a:pPr algn="l"/>
          <a:endParaRPr lang="en-US">
            <a:solidFill>
              <a:srgbClr val="000000"/>
            </a:solidFill>
          </a:endParaRPr>
        </a:p>
      </dgm:t>
    </dgm:pt>
    <dgm:pt modelId="{E320FDF6-7984-5E4A-8941-44C0CCAD53B4}">
      <dgm:prSet custT="1"/>
      <dgm:spPr>
        <a:noFill/>
      </dgm:spPr>
      <dgm:t>
        <a:bodyPr/>
        <a:lstStyle/>
        <a:p>
          <a:pPr algn="l" rtl="0"/>
          <a:r>
            <a:rPr lang="en-US" sz="2800" dirty="0">
              <a:solidFill>
                <a:srgbClr val="000000"/>
              </a:solidFill>
            </a:rPr>
            <a:t>Infrastructure shall be functional for the </a:t>
          </a:r>
          <a:r>
            <a:rPr lang="en-US" sz="2800" dirty="0">
              <a:solidFill>
                <a:srgbClr val="000000"/>
              </a:solidFill>
              <a:latin typeface="Trebuchet MS" panose="020B0603020202020204"/>
            </a:rPr>
            <a:t>DMCMC</a:t>
          </a:r>
          <a:endParaRPr lang="en-US" sz="2800" dirty="0">
            <a:solidFill>
              <a:srgbClr val="000000"/>
            </a:solidFill>
          </a:endParaRPr>
        </a:p>
      </dgm:t>
    </dgm:pt>
    <dgm:pt modelId="{CE39A1E0-CEAE-3643-8D95-0A90827C21C8}" type="parTrans" cxnId="{7AA2F673-A0F5-5148-B03A-014C3D24849A}">
      <dgm:prSet/>
      <dgm:spPr/>
      <dgm:t>
        <a:bodyPr/>
        <a:lstStyle/>
        <a:p>
          <a:pPr algn="l"/>
          <a:endParaRPr lang="en-US">
            <a:solidFill>
              <a:srgbClr val="000000"/>
            </a:solidFill>
          </a:endParaRPr>
        </a:p>
      </dgm:t>
    </dgm:pt>
    <dgm:pt modelId="{61B0F264-0BF7-3245-9C10-9D5D0C3ADEA7}" type="sibTrans" cxnId="{7AA2F673-A0F5-5148-B03A-014C3D24849A}">
      <dgm:prSet/>
      <dgm:spPr/>
      <dgm:t>
        <a:bodyPr/>
        <a:lstStyle/>
        <a:p>
          <a:pPr algn="l"/>
          <a:endParaRPr lang="en-US">
            <a:solidFill>
              <a:srgbClr val="000000"/>
            </a:solidFill>
          </a:endParaRPr>
        </a:p>
      </dgm:t>
    </dgm:pt>
    <dgm:pt modelId="{96B7EA2F-CEA0-4B75-984A-A0FC6323D704}">
      <dgm:prSet custT="1"/>
      <dgm:spPr>
        <a:noFill/>
      </dgm:spPr>
      <dgm:t>
        <a:bodyPr/>
        <a:lstStyle/>
        <a:p>
          <a:pPr algn="l" rtl="0"/>
          <a:r>
            <a:rPr lang="en-US" sz="2800" b="0" dirty="0">
              <a:solidFill>
                <a:srgbClr val="000000"/>
              </a:solidFill>
            </a:rPr>
            <a:t>A</a:t>
          </a:r>
          <a:r>
            <a:rPr lang="en-US" sz="2800" b="1" dirty="0">
              <a:solidFill>
                <a:srgbClr val="000000"/>
              </a:solidFill>
            </a:rPr>
            <a:t> Dist. Level MCMC </a:t>
          </a:r>
          <a:r>
            <a:rPr lang="en-US" sz="2800" dirty="0">
              <a:solidFill>
                <a:srgbClr val="000000"/>
              </a:solidFill>
            </a:rPr>
            <a:t>comprising </a:t>
          </a:r>
          <a:r>
            <a:rPr lang="en-US" sz="2800" b="1" i="1" u="sng" dirty="0">
              <a:solidFill>
                <a:srgbClr val="000000"/>
              </a:solidFill>
            </a:rPr>
            <a:t>DEO/RO, ARO ,Central Govt. I&amp;B Official(if any) and 1 citizen/ journalist nominee of Press Council of India/ DPRO or DIO equivalent- member secy.</a:t>
          </a:r>
          <a:r>
            <a:rPr lang="en-US" sz="3200" dirty="0">
              <a:solidFill>
                <a:srgbClr val="000000"/>
              </a:solidFill>
              <a:latin typeface="Trebuchet MS" panose="020B0603020202020204"/>
            </a:rPr>
            <a:t> </a:t>
          </a:r>
          <a:endParaRPr lang="en-US" sz="3200" b="0" dirty="0">
            <a:solidFill>
              <a:srgbClr val="000000"/>
            </a:solidFill>
          </a:endParaRPr>
        </a:p>
      </dgm:t>
    </dgm:pt>
    <dgm:pt modelId="{8FEBE6F3-9EB2-46D8-AC44-52C754940AF1}" type="parTrans" cxnId="{D831086A-9A1C-4958-8CB9-42B9DA33C298}">
      <dgm:prSet/>
      <dgm:spPr/>
      <dgm:t>
        <a:bodyPr/>
        <a:lstStyle/>
        <a:p>
          <a:pPr algn="l"/>
          <a:endParaRPr lang="en-US"/>
        </a:p>
      </dgm:t>
    </dgm:pt>
    <dgm:pt modelId="{D2B34A00-4900-487C-A673-F64D1B7FF2C0}" type="sibTrans" cxnId="{D831086A-9A1C-4958-8CB9-42B9DA33C298}">
      <dgm:prSet/>
      <dgm:spPr/>
      <dgm:t>
        <a:bodyPr/>
        <a:lstStyle/>
        <a:p>
          <a:pPr algn="l"/>
          <a:endParaRPr lang="en-US"/>
        </a:p>
      </dgm:t>
    </dgm:pt>
    <dgm:pt modelId="{16A58E8D-FC9A-4A28-8B08-A9A8193C39BB}">
      <dgm:prSet custT="1"/>
      <dgm:spPr>
        <a:noFill/>
      </dgm:spPr>
      <dgm:t>
        <a:bodyPr/>
        <a:lstStyle/>
        <a:p>
          <a:pPr algn="l" rtl="0"/>
          <a:r>
            <a:rPr lang="en-US" sz="2800" dirty="0">
              <a:solidFill>
                <a:srgbClr val="000000"/>
              </a:solidFill>
            </a:rPr>
            <a:t>Scanning media for suspected </a:t>
          </a:r>
          <a:r>
            <a:rPr lang="en-US" sz="2800" b="1" dirty="0">
              <a:solidFill>
                <a:srgbClr val="000000"/>
              </a:solidFill>
            </a:rPr>
            <a:t>‘paid news’</a:t>
          </a:r>
          <a:r>
            <a:rPr lang="en-US" sz="2800" b="1" dirty="0">
              <a:solidFill>
                <a:srgbClr val="000000"/>
              </a:solidFill>
              <a:latin typeface="Trebuchet MS" panose="020B0603020202020204"/>
            </a:rPr>
            <a:t> </a:t>
          </a:r>
          <a:r>
            <a:rPr lang="en-US" sz="2800" b="1" dirty="0">
              <a:solidFill>
                <a:srgbClr val="000000"/>
              </a:solidFill>
            </a:rPr>
            <a:t> </a:t>
          </a:r>
          <a:r>
            <a:rPr lang="en-US" sz="2800" b="0" dirty="0">
              <a:solidFill>
                <a:srgbClr val="000000"/>
              </a:solidFill>
            </a:rPr>
            <a:t>and</a:t>
          </a:r>
          <a:r>
            <a:rPr lang="en-US" sz="2800" b="1" dirty="0">
              <a:solidFill>
                <a:srgbClr val="000000"/>
              </a:solidFill>
            </a:rPr>
            <a:t> </a:t>
          </a:r>
          <a:r>
            <a:rPr lang="en-US" sz="2800" dirty="0">
              <a:solidFill>
                <a:srgbClr val="000000"/>
              </a:solidFill>
            </a:rPr>
            <a:t>examination of complaints, reference by EO.</a:t>
          </a:r>
          <a:r>
            <a:rPr lang="en-US" sz="2800" dirty="0">
              <a:solidFill>
                <a:srgbClr val="000000"/>
              </a:solidFill>
              <a:latin typeface="Trebuchet MS" panose="020B0603020202020204"/>
            </a:rPr>
            <a:t> </a:t>
          </a:r>
          <a:r>
            <a:rPr lang="en-US" sz="2800" b="0" dirty="0">
              <a:solidFill>
                <a:srgbClr val="000000"/>
              </a:solidFill>
              <a:latin typeface="Trebuchet MS" panose="020B0603020202020204"/>
            </a:rPr>
            <a:t> </a:t>
          </a:r>
          <a:endParaRPr lang="en-US" sz="2800" b="1" dirty="0">
            <a:solidFill>
              <a:srgbClr val="000000"/>
            </a:solidFill>
          </a:endParaRPr>
        </a:p>
      </dgm:t>
    </dgm:pt>
    <dgm:pt modelId="{DCDF27AC-44E9-47B1-BC4E-50589493F509}" type="parTrans" cxnId="{0B75430F-9EB2-45FB-A6A3-189C74EF578B}">
      <dgm:prSet/>
      <dgm:spPr/>
      <dgm:t>
        <a:bodyPr/>
        <a:lstStyle/>
        <a:p>
          <a:pPr algn="l"/>
          <a:endParaRPr lang="en-US"/>
        </a:p>
      </dgm:t>
    </dgm:pt>
    <dgm:pt modelId="{AD894F1D-3D10-4C42-9AE0-D46981F96D53}" type="sibTrans" cxnId="{0B75430F-9EB2-45FB-A6A3-189C74EF578B}">
      <dgm:prSet/>
      <dgm:spPr/>
      <dgm:t>
        <a:bodyPr/>
        <a:lstStyle/>
        <a:p>
          <a:pPr algn="l"/>
          <a:endParaRPr lang="en-US"/>
        </a:p>
      </dgm:t>
    </dgm:pt>
    <dgm:pt modelId="{1862061F-0D1C-BA43-950C-408BBBC028D8}" type="pres">
      <dgm:prSet presAssocID="{DB8397A1-88C5-EC47-9E29-47DD4BBCB853}" presName="Name0" presStyleCnt="0">
        <dgm:presLayoutVars>
          <dgm:dir/>
          <dgm:animLvl val="lvl"/>
          <dgm:resizeHandles val="exact"/>
        </dgm:presLayoutVars>
      </dgm:prSet>
      <dgm:spPr/>
      <dgm:t>
        <a:bodyPr/>
        <a:lstStyle/>
        <a:p>
          <a:endParaRPr lang="en-US"/>
        </a:p>
      </dgm:t>
    </dgm:pt>
    <dgm:pt modelId="{E40B505D-1248-4733-93C4-0D8BF453EF51}" type="pres">
      <dgm:prSet presAssocID="{96B7EA2F-CEA0-4B75-984A-A0FC6323D704}" presName="linNode" presStyleCnt="0"/>
      <dgm:spPr/>
    </dgm:pt>
    <dgm:pt modelId="{FEAF3F06-6713-4F10-A6DE-03E03B5D98BE}" type="pres">
      <dgm:prSet presAssocID="{96B7EA2F-CEA0-4B75-984A-A0FC6323D704}" presName="parentText" presStyleLbl="node1" presStyleIdx="0" presStyleCnt="1">
        <dgm:presLayoutVars>
          <dgm:chMax val="1"/>
          <dgm:bulletEnabled val="1"/>
        </dgm:presLayoutVars>
      </dgm:prSet>
      <dgm:spPr/>
      <dgm:t>
        <a:bodyPr/>
        <a:lstStyle/>
        <a:p>
          <a:endParaRPr lang="en-US"/>
        </a:p>
      </dgm:t>
    </dgm:pt>
    <dgm:pt modelId="{4D40A126-2B61-451A-8708-B523E39CFAD0}" type="pres">
      <dgm:prSet presAssocID="{96B7EA2F-CEA0-4B75-984A-A0FC6323D704}" presName="descendantText" presStyleLbl="alignAccFollowNode1" presStyleIdx="0" presStyleCnt="1">
        <dgm:presLayoutVars>
          <dgm:bulletEnabled val="1"/>
        </dgm:presLayoutVars>
      </dgm:prSet>
      <dgm:spPr/>
      <dgm:t>
        <a:bodyPr/>
        <a:lstStyle/>
        <a:p>
          <a:endParaRPr lang="en-US"/>
        </a:p>
      </dgm:t>
    </dgm:pt>
  </dgm:ptLst>
  <dgm:cxnLst>
    <dgm:cxn modelId="{811035A4-9772-4A25-A210-F73294886763}" type="presOf" srcId="{96B7EA2F-CEA0-4B75-984A-A0FC6323D704}" destId="{FEAF3F06-6713-4F10-A6DE-03E03B5D98BE}" srcOrd="0" destOrd="0" presId="urn:microsoft.com/office/officeart/2005/8/layout/vList5"/>
    <dgm:cxn modelId="{7AA2F673-A0F5-5148-B03A-014C3D24849A}" srcId="{96B7EA2F-CEA0-4B75-984A-A0FC6323D704}" destId="{E320FDF6-7984-5E4A-8941-44C0CCAD53B4}" srcOrd="2" destOrd="0" parTransId="{CE39A1E0-CEAE-3643-8D95-0A90827C21C8}" sibTransId="{61B0F264-0BF7-3245-9C10-9D5D0C3ADEA7}"/>
    <dgm:cxn modelId="{0B75430F-9EB2-45FB-A6A3-189C74EF578B}" srcId="{96B7EA2F-CEA0-4B75-984A-A0FC6323D704}" destId="{16A58E8D-FC9A-4A28-8B08-A9A8193C39BB}" srcOrd="1" destOrd="0" parTransId="{DCDF27AC-44E9-47B1-BC4E-50589493F509}" sibTransId="{AD894F1D-3D10-4C42-9AE0-D46981F96D53}"/>
    <dgm:cxn modelId="{D831086A-9A1C-4958-8CB9-42B9DA33C298}" srcId="{DB8397A1-88C5-EC47-9E29-47DD4BBCB853}" destId="{96B7EA2F-CEA0-4B75-984A-A0FC6323D704}" srcOrd="0" destOrd="0" parTransId="{8FEBE6F3-9EB2-46D8-AC44-52C754940AF1}" sibTransId="{D2B34A00-4900-487C-A673-F64D1B7FF2C0}"/>
    <dgm:cxn modelId="{6FDECD38-4452-F747-AF03-A1249B6B345F}" srcId="{96B7EA2F-CEA0-4B75-984A-A0FC6323D704}" destId="{DA03E3BC-1EA4-5643-8876-B3866FA0E8E4}" srcOrd="0" destOrd="0" parTransId="{E247E54C-4D55-A54C-84C1-CCCCD311C6AD}" sibTransId="{F43F9940-09E4-B740-854A-8351986CDD7F}"/>
    <dgm:cxn modelId="{C5E31447-919A-42CF-BA8F-29D7B40599F5}" type="presOf" srcId="{16A58E8D-FC9A-4A28-8B08-A9A8193C39BB}" destId="{4D40A126-2B61-451A-8708-B523E39CFAD0}" srcOrd="0" destOrd="1" presId="urn:microsoft.com/office/officeart/2005/8/layout/vList5"/>
    <dgm:cxn modelId="{69E0A71B-4233-4DC1-82F6-1673AB78F38C}" type="presOf" srcId="{E320FDF6-7984-5E4A-8941-44C0CCAD53B4}" destId="{4D40A126-2B61-451A-8708-B523E39CFAD0}" srcOrd="0" destOrd="2" presId="urn:microsoft.com/office/officeart/2005/8/layout/vList5"/>
    <dgm:cxn modelId="{7F84DDA3-F188-4575-9194-F136F7F6EB72}" type="presOf" srcId="{DB8397A1-88C5-EC47-9E29-47DD4BBCB853}" destId="{1862061F-0D1C-BA43-950C-408BBBC028D8}" srcOrd="0" destOrd="0" presId="urn:microsoft.com/office/officeart/2005/8/layout/vList5"/>
    <dgm:cxn modelId="{C1F9EF9D-8467-48C7-BBB0-2D1B1EC9B016}" type="presOf" srcId="{DA03E3BC-1EA4-5643-8876-B3866FA0E8E4}" destId="{4D40A126-2B61-451A-8708-B523E39CFAD0}" srcOrd="0" destOrd="0" presId="urn:microsoft.com/office/officeart/2005/8/layout/vList5"/>
    <dgm:cxn modelId="{B41AB2AA-EE11-463B-8FF3-F1668FD7E128}" type="presParOf" srcId="{1862061F-0D1C-BA43-950C-408BBBC028D8}" destId="{E40B505D-1248-4733-93C4-0D8BF453EF51}" srcOrd="0" destOrd="0" presId="urn:microsoft.com/office/officeart/2005/8/layout/vList5"/>
    <dgm:cxn modelId="{C0663D1F-4F2F-47F9-AFAA-11590FC7E996}" type="presParOf" srcId="{E40B505D-1248-4733-93C4-0D8BF453EF51}" destId="{FEAF3F06-6713-4F10-A6DE-03E03B5D98BE}" srcOrd="0" destOrd="0" presId="urn:microsoft.com/office/officeart/2005/8/layout/vList5"/>
    <dgm:cxn modelId="{99791EAD-AFBD-407F-AE41-2EEAFF4290DB}" type="presParOf" srcId="{E40B505D-1248-4733-93C4-0D8BF453EF51}" destId="{4D40A126-2B61-451A-8708-B523E39CFA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B4554E-6FF0-7943-AC78-0AF3DC594646}" type="doc">
      <dgm:prSet loTypeId="urn:microsoft.com/office/officeart/2005/8/layout/hierarchy3#1" loCatId="" qsTypeId="urn:microsoft.com/office/officeart/2005/8/quickstyle/simple4#1" qsCatId="simple" csTypeId="urn:microsoft.com/office/officeart/2005/8/colors/colorful3#1" csCatId="colorful" phldr="1"/>
      <dgm:spPr/>
      <dgm:t>
        <a:bodyPr/>
        <a:lstStyle/>
        <a:p>
          <a:endParaRPr lang="en-US"/>
        </a:p>
      </dgm:t>
    </dgm:pt>
    <dgm:pt modelId="{771518D6-5FB2-864E-B66B-D0C22701B71B}">
      <dgm:prSet phldrT="[Text]"/>
      <dgm:spPr>
        <a:noFill/>
        <a:ln>
          <a:solidFill>
            <a:schemeClr val="tx1"/>
          </a:solidFill>
        </a:ln>
      </dgm:spPr>
      <dgm:t>
        <a:bodyPr/>
        <a:lstStyle/>
        <a:p>
          <a:r>
            <a:rPr lang="en-US" b="1" dirty="0">
              <a:solidFill>
                <a:schemeClr val="tx1"/>
              </a:solidFill>
            </a:rPr>
            <a:t>Print Media</a:t>
          </a:r>
        </a:p>
      </dgm:t>
    </dgm:pt>
    <dgm:pt modelId="{CAF8E700-8C30-2E44-98B1-8B3D62F27892}" type="parTrans" cxnId="{0438665D-E068-7547-ACE0-21F92B7477AB}">
      <dgm:prSet/>
      <dgm:spPr/>
      <dgm:t>
        <a:bodyPr/>
        <a:lstStyle/>
        <a:p>
          <a:endParaRPr lang="en-US">
            <a:solidFill>
              <a:srgbClr val="000000"/>
            </a:solidFill>
          </a:endParaRPr>
        </a:p>
      </dgm:t>
    </dgm:pt>
    <dgm:pt modelId="{62C49850-F438-074A-85FF-913CA05C37DA}" type="sibTrans" cxnId="{0438665D-E068-7547-ACE0-21F92B7477AB}">
      <dgm:prSet/>
      <dgm:spPr/>
      <dgm:t>
        <a:bodyPr/>
        <a:lstStyle/>
        <a:p>
          <a:endParaRPr lang="en-US">
            <a:solidFill>
              <a:srgbClr val="000000"/>
            </a:solidFill>
          </a:endParaRPr>
        </a:p>
      </dgm:t>
    </dgm:pt>
    <dgm:pt modelId="{97A04AA0-F248-7146-A5D0-8BF4C2DAE495}">
      <dgm:prSet phldrT="[Text]" custT="1"/>
      <dgm:spPr/>
      <dgm:t>
        <a:bodyPr/>
        <a:lstStyle/>
        <a:p>
          <a:r>
            <a:rPr lang="en-US" sz="2000" b="1" dirty="0">
              <a:solidFill>
                <a:srgbClr val="000000"/>
              </a:solidFill>
            </a:rPr>
            <a:t>Local Newspapers</a:t>
          </a:r>
        </a:p>
      </dgm:t>
    </dgm:pt>
    <dgm:pt modelId="{4CF488A4-2DD9-C544-8866-15FFDBB2B664}" type="parTrans" cxnId="{71FEF7B3-8E2E-3E4F-8583-E42F7D337A85}">
      <dgm:prSet/>
      <dgm:spPr/>
      <dgm:t>
        <a:bodyPr/>
        <a:lstStyle/>
        <a:p>
          <a:endParaRPr lang="en-US">
            <a:solidFill>
              <a:srgbClr val="000000"/>
            </a:solidFill>
          </a:endParaRPr>
        </a:p>
      </dgm:t>
    </dgm:pt>
    <dgm:pt modelId="{206C5A30-D0B7-474F-850D-8930723B6730}" type="sibTrans" cxnId="{71FEF7B3-8E2E-3E4F-8583-E42F7D337A85}">
      <dgm:prSet/>
      <dgm:spPr/>
      <dgm:t>
        <a:bodyPr/>
        <a:lstStyle/>
        <a:p>
          <a:endParaRPr lang="en-US">
            <a:solidFill>
              <a:srgbClr val="000000"/>
            </a:solidFill>
          </a:endParaRPr>
        </a:p>
      </dgm:t>
    </dgm:pt>
    <dgm:pt modelId="{2327D210-8D6B-F542-815F-F773483E30EA}">
      <dgm:prSet phldrT="[Text]" custT="1"/>
      <dgm:spPr/>
      <dgm:t>
        <a:bodyPr/>
        <a:lstStyle/>
        <a:p>
          <a:r>
            <a:rPr lang="en-US" sz="2000" b="1" dirty="0">
              <a:solidFill>
                <a:srgbClr val="000000"/>
              </a:solidFill>
            </a:rPr>
            <a:t>Magazines</a:t>
          </a:r>
        </a:p>
      </dgm:t>
    </dgm:pt>
    <dgm:pt modelId="{77AFFAD5-6E91-3948-A943-C2243FB874EF}" type="parTrans" cxnId="{9EC67FF9-FC94-B443-B861-A35D350592C8}">
      <dgm:prSet/>
      <dgm:spPr/>
      <dgm:t>
        <a:bodyPr/>
        <a:lstStyle/>
        <a:p>
          <a:endParaRPr lang="en-US">
            <a:solidFill>
              <a:srgbClr val="000000"/>
            </a:solidFill>
          </a:endParaRPr>
        </a:p>
      </dgm:t>
    </dgm:pt>
    <dgm:pt modelId="{3DB4073A-1C1F-E644-A4CC-02DF1CF39D98}" type="sibTrans" cxnId="{9EC67FF9-FC94-B443-B861-A35D350592C8}">
      <dgm:prSet/>
      <dgm:spPr/>
      <dgm:t>
        <a:bodyPr/>
        <a:lstStyle/>
        <a:p>
          <a:endParaRPr lang="en-US">
            <a:solidFill>
              <a:srgbClr val="000000"/>
            </a:solidFill>
          </a:endParaRPr>
        </a:p>
      </dgm:t>
    </dgm:pt>
    <dgm:pt modelId="{DAB3A881-C030-1E4B-9194-A09A38BA5793}">
      <dgm:prSet phldrT="[Text]"/>
      <dgm:spPr>
        <a:noFill/>
        <a:ln>
          <a:solidFill>
            <a:schemeClr val="tx1"/>
          </a:solidFill>
        </a:ln>
      </dgm:spPr>
      <dgm:t>
        <a:bodyPr/>
        <a:lstStyle/>
        <a:p>
          <a:r>
            <a:rPr lang="en-US" b="1" dirty="0">
              <a:solidFill>
                <a:schemeClr val="tx1"/>
              </a:solidFill>
            </a:rPr>
            <a:t>Electronic Media</a:t>
          </a:r>
        </a:p>
      </dgm:t>
    </dgm:pt>
    <dgm:pt modelId="{CF8645AD-BDD0-4645-ADD5-555EA47A16F8}" type="parTrans" cxnId="{A45497F5-42BE-1F4D-9EF1-1F3B0C7CA630}">
      <dgm:prSet/>
      <dgm:spPr/>
      <dgm:t>
        <a:bodyPr/>
        <a:lstStyle/>
        <a:p>
          <a:endParaRPr lang="en-US">
            <a:solidFill>
              <a:srgbClr val="000000"/>
            </a:solidFill>
          </a:endParaRPr>
        </a:p>
      </dgm:t>
    </dgm:pt>
    <dgm:pt modelId="{13049FA5-1F1E-2242-901D-90CBB4DEB2D0}" type="sibTrans" cxnId="{A45497F5-42BE-1F4D-9EF1-1F3B0C7CA630}">
      <dgm:prSet/>
      <dgm:spPr/>
      <dgm:t>
        <a:bodyPr/>
        <a:lstStyle/>
        <a:p>
          <a:endParaRPr lang="en-US">
            <a:solidFill>
              <a:srgbClr val="000000"/>
            </a:solidFill>
          </a:endParaRPr>
        </a:p>
      </dgm:t>
    </dgm:pt>
    <dgm:pt modelId="{6F945318-884A-BB4C-BB5A-A76F5D0B8DB7}">
      <dgm:prSet phldrT="[Text]" custT="1"/>
      <dgm:spPr/>
      <dgm:t>
        <a:bodyPr/>
        <a:lstStyle/>
        <a:p>
          <a:r>
            <a:rPr lang="en-US" sz="2000" b="1" dirty="0">
              <a:solidFill>
                <a:srgbClr val="000000"/>
              </a:solidFill>
            </a:rPr>
            <a:t>Radio including Private FM</a:t>
          </a:r>
        </a:p>
      </dgm:t>
    </dgm:pt>
    <dgm:pt modelId="{AE7542D9-6A8C-354D-8813-CC7ED95A6415}" type="parTrans" cxnId="{F354CA50-6B25-124C-884A-8AE36372FF59}">
      <dgm:prSet/>
      <dgm:spPr/>
      <dgm:t>
        <a:bodyPr/>
        <a:lstStyle/>
        <a:p>
          <a:endParaRPr lang="en-US">
            <a:solidFill>
              <a:srgbClr val="000000"/>
            </a:solidFill>
          </a:endParaRPr>
        </a:p>
      </dgm:t>
    </dgm:pt>
    <dgm:pt modelId="{EF18E029-3CFB-3A4D-9868-39A305F58222}" type="sibTrans" cxnId="{F354CA50-6B25-124C-884A-8AE36372FF59}">
      <dgm:prSet/>
      <dgm:spPr/>
      <dgm:t>
        <a:bodyPr/>
        <a:lstStyle/>
        <a:p>
          <a:endParaRPr lang="en-US">
            <a:solidFill>
              <a:srgbClr val="000000"/>
            </a:solidFill>
          </a:endParaRPr>
        </a:p>
      </dgm:t>
    </dgm:pt>
    <dgm:pt modelId="{0487E3CA-8DFF-F34B-8993-5176D51F97C3}">
      <dgm:prSet phldrT="[Text]" custT="1"/>
      <dgm:spPr/>
      <dgm:t>
        <a:bodyPr/>
        <a:lstStyle/>
        <a:p>
          <a:r>
            <a:rPr lang="en-US" sz="2000" b="1" dirty="0">
              <a:solidFill>
                <a:srgbClr val="000000"/>
              </a:solidFill>
            </a:rPr>
            <a:t>TV channels, cable network</a:t>
          </a:r>
        </a:p>
      </dgm:t>
    </dgm:pt>
    <dgm:pt modelId="{73F7C48C-E222-7C48-A302-64A8B50EC6C8}" type="parTrans" cxnId="{E9B45BC9-47ED-0F44-9B47-C18B39189111}">
      <dgm:prSet/>
      <dgm:spPr/>
      <dgm:t>
        <a:bodyPr/>
        <a:lstStyle/>
        <a:p>
          <a:endParaRPr lang="en-US">
            <a:solidFill>
              <a:srgbClr val="000000"/>
            </a:solidFill>
          </a:endParaRPr>
        </a:p>
      </dgm:t>
    </dgm:pt>
    <dgm:pt modelId="{F81A7A7C-67E3-1E46-B5A0-8B9CA523409E}" type="sibTrans" cxnId="{E9B45BC9-47ED-0F44-9B47-C18B39189111}">
      <dgm:prSet/>
      <dgm:spPr/>
      <dgm:t>
        <a:bodyPr/>
        <a:lstStyle/>
        <a:p>
          <a:endParaRPr lang="en-US">
            <a:solidFill>
              <a:srgbClr val="000000"/>
            </a:solidFill>
          </a:endParaRPr>
        </a:p>
      </dgm:t>
    </dgm:pt>
    <dgm:pt modelId="{5E9A8F73-5D96-C44D-857F-BCF3DD0D05D9}">
      <dgm:prSet phldrT="[Text]" custT="1"/>
      <dgm:spPr/>
      <dgm:t>
        <a:bodyPr/>
        <a:lstStyle/>
        <a:p>
          <a:r>
            <a:rPr lang="en-US" sz="2000" b="1" dirty="0">
              <a:solidFill>
                <a:srgbClr val="000000"/>
              </a:solidFill>
            </a:rPr>
            <a:t>Bulk SMS</a:t>
          </a:r>
        </a:p>
      </dgm:t>
    </dgm:pt>
    <dgm:pt modelId="{D5DE9CAE-09AF-324E-823B-1BE4395D3CD7}" type="parTrans" cxnId="{CB179B78-D63F-5C42-8BAF-B032E41955B4}">
      <dgm:prSet/>
      <dgm:spPr/>
      <dgm:t>
        <a:bodyPr/>
        <a:lstStyle/>
        <a:p>
          <a:endParaRPr lang="en-US">
            <a:solidFill>
              <a:srgbClr val="000000"/>
            </a:solidFill>
          </a:endParaRPr>
        </a:p>
      </dgm:t>
    </dgm:pt>
    <dgm:pt modelId="{C4C9CFE5-475F-2946-AD46-B92C0C303A87}" type="sibTrans" cxnId="{CB179B78-D63F-5C42-8BAF-B032E41955B4}">
      <dgm:prSet/>
      <dgm:spPr/>
      <dgm:t>
        <a:bodyPr/>
        <a:lstStyle/>
        <a:p>
          <a:endParaRPr lang="en-US">
            <a:solidFill>
              <a:srgbClr val="000000"/>
            </a:solidFill>
          </a:endParaRPr>
        </a:p>
      </dgm:t>
    </dgm:pt>
    <dgm:pt modelId="{244E3BDA-EE4E-3349-A2E3-3C76EB417F3C}">
      <dgm:prSet phldrT="[Text]" custT="1"/>
      <dgm:spPr/>
      <dgm:t>
        <a:bodyPr/>
        <a:lstStyle/>
        <a:p>
          <a:r>
            <a:rPr lang="en-US" sz="2000" b="1" dirty="0">
              <a:solidFill>
                <a:srgbClr val="000000"/>
              </a:solidFill>
            </a:rPr>
            <a:t>Other newspapers in circulation in area</a:t>
          </a:r>
        </a:p>
      </dgm:t>
    </dgm:pt>
    <dgm:pt modelId="{77F62F5B-88A9-D741-A08C-F7EF66E7684F}" type="parTrans" cxnId="{AAFF4FEE-EC7F-6543-8577-4479C5130A24}">
      <dgm:prSet/>
      <dgm:spPr/>
      <dgm:t>
        <a:bodyPr/>
        <a:lstStyle/>
        <a:p>
          <a:endParaRPr lang="en-US">
            <a:solidFill>
              <a:srgbClr val="000000"/>
            </a:solidFill>
          </a:endParaRPr>
        </a:p>
      </dgm:t>
    </dgm:pt>
    <dgm:pt modelId="{64B18565-FBA2-3543-A6B7-5BB331B525E2}" type="sibTrans" cxnId="{AAFF4FEE-EC7F-6543-8577-4479C5130A24}">
      <dgm:prSet/>
      <dgm:spPr/>
      <dgm:t>
        <a:bodyPr/>
        <a:lstStyle/>
        <a:p>
          <a:endParaRPr lang="en-US">
            <a:solidFill>
              <a:srgbClr val="000000"/>
            </a:solidFill>
          </a:endParaRPr>
        </a:p>
      </dgm:t>
    </dgm:pt>
    <dgm:pt modelId="{3DA5DEC7-B498-CB44-8260-6AC9BA5630AC}">
      <dgm:prSet phldrT="[Text]" custT="1"/>
      <dgm:spPr/>
      <dgm:t>
        <a:bodyPr/>
        <a:lstStyle/>
        <a:p>
          <a:r>
            <a:rPr lang="en-US" sz="2000" b="1" dirty="0">
              <a:solidFill>
                <a:srgbClr val="000000"/>
              </a:solidFill>
            </a:rPr>
            <a:t>Pamphlets &amp; Posters</a:t>
          </a:r>
        </a:p>
      </dgm:t>
    </dgm:pt>
    <dgm:pt modelId="{78F0B325-181B-3F41-A1C6-504FD9B63308}" type="parTrans" cxnId="{7923D702-6AE3-FA41-9557-BE61D21E7A32}">
      <dgm:prSet/>
      <dgm:spPr/>
      <dgm:t>
        <a:bodyPr/>
        <a:lstStyle/>
        <a:p>
          <a:endParaRPr lang="en-US"/>
        </a:p>
      </dgm:t>
    </dgm:pt>
    <dgm:pt modelId="{A35B909C-16B9-A140-A3BE-DBE3687CBACA}" type="sibTrans" cxnId="{7923D702-6AE3-FA41-9557-BE61D21E7A32}">
      <dgm:prSet/>
      <dgm:spPr/>
      <dgm:t>
        <a:bodyPr/>
        <a:lstStyle/>
        <a:p>
          <a:endParaRPr lang="en-US"/>
        </a:p>
      </dgm:t>
    </dgm:pt>
    <dgm:pt modelId="{151CDE3A-1411-5644-9DC3-9BDF5B026BF1}" type="pres">
      <dgm:prSet presAssocID="{8DB4554E-6FF0-7943-AC78-0AF3DC594646}" presName="diagram" presStyleCnt="0">
        <dgm:presLayoutVars>
          <dgm:chPref val="1"/>
          <dgm:dir/>
          <dgm:animOne val="branch"/>
          <dgm:animLvl val="lvl"/>
          <dgm:resizeHandles/>
        </dgm:presLayoutVars>
      </dgm:prSet>
      <dgm:spPr/>
      <dgm:t>
        <a:bodyPr/>
        <a:lstStyle/>
        <a:p>
          <a:endParaRPr lang="en-US"/>
        </a:p>
      </dgm:t>
    </dgm:pt>
    <dgm:pt modelId="{2D718631-8995-CC4A-9DD2-211DB3A8D1A1}" type="pres">
      <dgm:prSet presAssocID="{771518D6-5FB2-864E-B66B-D0C22701B71B}" presName="root" presStyleCnt="0"/>
      <dgm:spPr/>
    </dgm:pt>
    <dgm:pt modelId="{A13B6EF6-1E97-BF42-97FA-0C219BFDE5EA}" type="pres">
      <dgm:prSet presAssocID="{771518D6-5FB2-864E-B66B-D0C22701B71B}" presName="rootComposite" presStyleCnt="0"/>
      <dgm:spPr/>
    </dgm:pt>
    <dgm:pt modelId="{E25DEEDC-A6B6-9842-A2FC-DE6B7E7FDA71}" type="pres">
      <dgm:prSet presAssocID="{771518D6-5FB2-864E-B66B-D0C22701B71B}" presName="rootText" presStyleLbl="node1" presStyleIdx="0" presStyleCnt="2" custScaleX="131348" custLinFactX="-1328" custLinFactNeighborX="-100000" custLinFactNeighborY="249"/>
      <dgm:spPr/>
      <dgm:t>
        <a:bodyPr/>
        <a:lstStyle/>
        <a:p>
          <a:endParaRPr lang="en-US"/>
        </a:p>
      </dgm:t>
    </dgm:pt>
    <dgm:pt modelId="{9EC519AF-EF41-674D-8FBB-1CA39F76E488}" type="pres">
      <dgm:prSet presAssocID="{771518D6-5FB2-864E-B66B-D0C22701B71B}" presName="rootConnector" presStyleLbl="node1" presStyleIdx="0" presStyleCnt="2"/>
      <dgm:spPr/>
      <dgm:t>
        <a:bodyPr/>
        <a:lstStyle/>
        <a:p>
          <a:endParaRPr lang="en-US"/>
        </a:p>
      </dgm:t>
    </dgm:pt>
    <dgm:pt modelId="{F0807D22-F92E-294F-9119-97B4F86DC04D}" type="pres">
      <dgm:prSet presAssocID="{771518D6-5FB2-864E-B66B-D0C22701B71B}" presName="childShape" presStyleCnt="0"/>
      <dgm:spPr/>
    </dgm:pt>
    <dgm:pt modelId="{4150BB30-643E-8040-8A4E-28E27DDC7B63}" type="pres">
      <dgm:prSet presAssocID="{4CF488A4-2DD9-C544-8866-15FFDBB2B664}" presName="Name13" presStyleLbl="parChTrans1D2" presStyleIdx="0" presStyleCnt="7"/>
      <dgm:spPr/>
      <dgm:t>
        <a:bodyPr/>
        <a:lstStyle/>
        <a:p>
          <a:endParaRPr lang="en-US"/>
        </a:p>
      </dgm:t>
    </dgm:pt>
    <dgm:pt modelId="{7832DB91-82E7-8B49-BF97-E21D203C62D8}" type="pres">
      <dgm:prSet presAssocID="{97A04AA0-F248-7146-A5D0-8BF4C2DAE495}" presName="childText" presStyleLbl="bgAcc1" presStyleIdx="0" presStyleCnt="7" custScaleX="138787" custLinFactX="-26660" custLinFactNeighborX="-100000" custLinFactNeighborY="249">
        <dgm:presLayoutVars>
          <dgm:bulletEnabled val="1"/>
        </dgm:presLayoutVars>
      </dgm:prSet>
      <dgm:spPr/>
      <dgm:t>
        <a:bodyPr/>
        <a:lstStyle/>
        <a:p>
          <a:endParaRPr lang="en-US"/>
        </a:p>
      </dgm:t>
    </dgm:pt>
    <dgm:pt modelId="{B6270F9B-111C-5048-BF9C-08980A8AFF6C}" type="pres">
      <dgm:prSet presAssocID="{77F62F5B-88A9-D741-A08C-F7EF66E7684F}" presName="Name13" presStyleLbl="parChTrans1D2" presStyleIdx="1" presStyleCnt="7"/>
      <dgm:spPr/>
      <dgm:t>
        <a:bodyPr/>
        <a:lstStyle/>
        <a:p>
          <a:endParaRPr lang="en-US"/>
        </a:p>
      </dgm:t>
    </dgm:pt>
    <dgm:pt modelId="{01ED6063-26DA-F346-AF3D-2B2E6FF15E71}" type="pres">
      <dgm:prSet presAssocID="{244E3BDA-EE4E-3349-A2E3-3C76EB417F3C}" presName="childText" presStyleLbl="bgAcc1" presStyleIdx="1" presStyleCnt="7" custScaleX="138787" custLinFactX="-26660" custLinFactNeighborX="-100000" custLinFactNeighborY="249">
        <dgm:presLayoutVars>
          <dgm:bulletEnabled val="1"/>
        </dgm:presLayoutVars>
      </dgm:prSet>
      <dgm:spPr/>
      <dgm:t>
        <a:bodyPr/>
        <a:lstStyle/>
        <a:p>
          <a:endParaRPr lang="en-US"/>
        </a:p>
      </dgm:t>
    </dgm:pt>
    <dgm:pt modelId="{9C700B86-F565-7F46-96D5-4BCA72D062D3}" type="pres">
      <dgm:prSet presAssocID="{77AFFAD5-6E91-3948-A943-C2243FB874EF}" presName="Name13" presStyleLbl="parChTrans1D2" presStyleIdx="2" presStyleCnt="7"/>
      <dgm:spPr/>
      <dgm:t>
        <a:bodyPr/>
        <a:lstStyle/>
        <a:p>
          <a:endParaRPr lang="en-US"/>
        </a:p>
      </dgm:t>
    </dgm:pt>
    <dgm:pt modelId="{5F0C87A0-5998-2B41-9F46-E5341D2D8FB1}" type="pres">
      <dgm:prSet presAssocID="{2327D210-8D6B-F542-815F-F773483E30EA}" presName="childText" presStyleLbl="bgAcc1" presStyleIdx="2" presStyleCnt="7" custScaleX="138787" custLinFactX="-26660" custLinFactNeighborX="-100000" custLinFactNeighborY="249">
        <dgm:presLayoutVars>
          <dgm:bulletEnabled val="1"/>
        </dgm:presLayoutVars>
      </dgm:prSet>
      <dgm:spPr/>
      <dgm:t>
        <a:bodyPr/>
        <a:lstStyle/>
        <a:p>
          <a:endParaRPr lang="en-US"/>
        </a:p>
      </dgm:t>
    </dgm:pt>
    <dgm:pt modelId="{894681E9-D514-C441-B480-D0B084E38E33}" type="pres">
      <dgm:prSet presAssocID="{78F0B325-181B-3F41-A1C6-504FD9B63308}" presName="Name13" presStyleLbl="parChTrans1D2" presStyleIdx="3" presStyleCnt="7"/>
      <dgm:spPr/>
      <dgm:t>
        <a:bodyPr/>
        <a:lstStyle/>
        <a:p>
          <a:endParaRPr lang="en-US"/>
        </a:p>
      </dgm:t>
    </dgm:pt>
    <dgm:pt modelId="{997199BE-ADCD-AD4B-9F0D-7A4C9C81D0BB}" type="pres">
      <dgm:prSet presAssocID="{3DA5DEC7-B498-CB44-8260-6AC9BA5630AC}" presName="childText" presStyleLbl="bgAcc1" presStyleIdx="3" presStyleCnt="7" custScaleX="142827" custLinFactX="-23984" custLinFactNeighborX="-100000" custLinFactNeighborY="-4994">
        <dgm:presLayoutVars>
          <dgm:bulletEnabled val="1"/>
        </dgm:presLayoutVars>
      </dgm:prSet>
      <dgm:spPr/>
      <dgm:t>
        <a:bodyPr/>
        <a:lstStyle/>
        <a:p>
          <a:endParaRPr lang="en-US"/>
        </a:p>
      </dgm:t>
    </dgm:pt>
    <dgm:pt modelId="{EF42DEC7-3BDA-4544-AF26-874629C6082A}" type="pres">
      <dgm:prSet presAssocID="{DAB3A881-C030-1E4B-9194-A09A38BA5793}" presName="root" presStyleCnt="0"/>
      <dgm:spPr/>
    </dgm:pt>
    <dgm:pt modelId="{EC1D9FB5-1F89-F04B-BE2B-093545827B91}" type="pres">
      <dgm:prSet presAssocID="{DAB3A881-C030-1E4B-9194-A09A38BA5793}" presName="rootComposite" presStyleCnt="0"/>
      <dgm:spPr/>
    </dgm:pt>
    <dgm:pt modelId="{3568FB9D-9236-4F41-91F6-029DB40CCBF3}" type="pres">
      <dgm:prSet presAssocID="{DAB3A881-C030-1E4B-9194-A09A38BA5793}" presName="rootText" presStyleLbl="node1" presStyleIdx="1" presStyleCnt="2" custScaleX="141215" custLinFactNeighborX="43620" custLinFactNeighborY="-459"/>
      <dgm:spPr/>
      <dgm:t>
        <a:bodyPr/>
        <a:lstStyle/>
        <a:p>
          <a:endParaRPr lang="en-US"/>
        </a:p>
      </dgm:t>
    </dgm:pt>
    <dgm:pt modelId="{3F3E7A64-68A9-2D44-947E-10BEF4E0FEBA}" type="pres">
      <dgm:prSet presAssocID="{DAB3A881-C030-1E4B-9194-A09A38BA5793}" presName="rootConnector" presStyleLbl="node1" presStyleIdx="1" presStyleCnt="2"/>
      <dgm:spPr/>
      <dgm:t>
        <a:bodyPr/>
        <a:lstStyle/>
        <a:p>
          <a:endParaRPr lang="en-US"/>
        </a:p>
      </dgm:t>
    </dgm:pt>
    <dgm:pt modelId="{E2D357D6-7E1A-2C4E-918E-F7BF1162E1EE}" type="pres">
      <dgm:prSet presAssocID="{DAB3A881-C030-1E4B-9194-A09A38BA5793}" presName="childShape" presStyleCnt="0"/>
      <dgm:spPr/>
    </dgm:pt>
    <dgm:pt modelId="{6BB0F689-BC16-5C42-B241-D1888519380C}" type="pres">
      <dgm:prSet presAssocID="{AE7542D9-6A8C-354D-8813-CC7ED95A6415}" presName="Name13" presStyleLbl="parChTrans1D2" presStyleIdx="4" presStyleCnt="7"/>
      <dgm:spPr/>
      <dgm:t>
        <a:bodyPr/>
        <a:lstStyle/>
        <a:p>
          <a:endParaRPr lang="en-US"/>
        </a:p>
      </dgm:t>
    </dgm:pt>
    <dgm:pt modelId="{5E0CED60-AD82-3C4E-A5B7-0E7696AC67DD}" type="pres">
      <dgm:prSet presAssocID="{6F945318-884A-BB4C-BB5A-A76F5D0B8DB7}" presName="childText" presStyleLbl="bgAcc1" presStyleIdx="4" presStyleCnt="7" custScaleX="144161" custLinFactNeighborX="54526" custLinFactNeighborY="-459">
        <dgm:presLayoutVars>
          <dgm:bulletEnabled val="1"/>
        </dgm:presLayoutVars>
      </dgm:prSet>
      <dgm:spPr/>
      <dgm:t>
        <a:bodyPr/>
        <a:lstStyle/>
        <a:p>
          <a:endParaRPr lang="en-US"/>
        </a:p>
      </dgm:t>
    </dgm:pt>
    <dgm:pt modelId="{1088580E-846A-EB49-8FA6-8EF619CB2056}" type="pres">
      <dgm:prSet presAssocID="{73F7C48C-E222-7C48-A302-64A8B50EC6C8}" presName="Name13" presStyleLbl="parChTrans1D2" presStyleIdx="5" presStyleCnt="7"/>
      <dgm:spPr/>
      <dgm:t>
        <a:bodyPr/>
        <a:lstStyle/>
        <a:p>
          <a:endParaRPr lang="en-US"/>
        </a:p>
      </dgm:t>
    </dgm:pt>
    <dgm:pt modelId="{19768E95-B909-E34B-8510-E42F68F62E14}" type="pres">
      <dgm:prSet presAssocID="{0487E3CA-8DFF-F34B-8993-5176D51F97C3}" presName="childText" presStyleLbl="bgAcc1" presStyleIdx="5" presStyleCnt="7" custScaleX="144161" custLinFactNeighborX="54526" custLinFactNeighborY="-459">
        <dgm:presLayoutVars>
          <dgm:bulletEnabled val="1"/>
        </dgm:presLayoutVars>
      </dgm:prSet>
      <dgm:spPr/>
      <dgm:t>
        <a:bodyPr/>
        <a:lstStyle/>
        <a:p>
          <a:endParaRPr lang="en-US"/>
        </a:p>
      </dgm:t>
    </dgm:pt>
    <dgm:pt modelId="{097DD7CE-FD6D-A04B-B319-B83CAB7F8580}" type="pres">
      <dgm:prSet presAssocID="{D5DE9CAE-09AF-324E-823B-1BE4395D3CD7}" presName="Name13" presStyleLbl="parChTrans1D2" presStyleIdx="6" presStyleCnt="7"/>
      <dgm:spPr/>
      <dgm:t>
        <a:bodyPr/>
        <a:lstStyle/>
        <a:p>
          <a:endParaRPr lang="en-US"/>
        </a:p>
      </dgm:t>
    </dgm:pt>
    <dgm:pt modelId="{62CD17BA-AC70-D843-BB3B-F7FE24A7CE7B}" type="pres">
      <dgm:prSet presAssocID="{5E9A8F73-5D96-C44D-857F-BCF3DD0D05D9}" presName="childText" presStyleLbl="bgAcc1" presStyleIdx="6" presStyleCnt="7" custScaleX="144161" custLinFactNeighborX="54526" custLinFactNeighborY="-459">
        <dgm:presLayoutVars>
          <dgm:bulletEnabled val="1"/>
        </dgm:presLayoutVars>
      </dgm:prSet>
      <dgm:spPr/>
      <dgm:t>
        <a:bodyPr/>
        <a:lstStyle/>
        <a:p>
          <a:endParaRPr lang="en-US"/>
        </a:p>
      </dgm:t>
    </dgm:pt>
  </dgm:ptLst>
  <dgm:cxnLst>
    <dgm:cxn modelId="{0B8E6C07-8AB4-4646-B12F-6F4369541664}" type="presOf" srcId="{244E3BDA-EE4E-3349-A2E3-3C76EB417F3C}" destId="{01ED6063-26DA-F346-AF3D-2B2E6FF15E71}" srcOrd="0" destOrd="0" presId="urn:microsoft.com/office/officeart/2005/8/layout/hierarchy3#1"/>
    <dgm:cxn modelId="{C2906506-9E4A-4C38-B999-5301E1BF2714}" type="presOf" srcId="{4CF488A4-2DD9-C544-8866-15FFDBB2B664}" destId="{4150BB30-643E-8040-8A4E-28E27DDC7B63}" srcOrd="0" destOrd="0" presId="urn:microsoft.com/office/officeart/2005/8/layout/hierarchy3#1"/>
    <dgm:cxn modelId="{AE6FDD74-7004-44AD-ADF8-E0CE93FFD911}" type="presOf" srcId="{DAB3A881-C030-1E4B-9194-A09A38BA5793}" destId="{3F3E7A64-68A9-2D44-947E-10BEF4E0FEBA}" srcOrd="1" destOrd="0" presId="urn:microsoft.com/office/officeart/2005/8/layout/hierarchy3#1"/>
    <dgm:cxn modelId="{2AC72B3E-1A8D-4ADB-99D8-9E7E86065A88}" type="presOf" srcId="{DAB3A881-C030-1E4B-9194-A09A38BA5793}" destId="{3568FB9D-9236-4F41-91F6-029DB40CCBF3}" srcOrd="0" destOrd="0" presId="urn:microsoft.com/office/officeart/2005/8/layout/hierarchy3#1"/>
    <dgm:cxn modelId="{747FFA0B-A5BC-44E7-929B-C0DFB3DCC93D}" type="presOf" srcId="{3DA5DEC7-B498-CB44-8260-6AC9BA5630AC}" destId="{997199BE-ADCD-AD4B-9F0D-7A4C9C81D0BB}" srcOrd="0" destOrd="0" presId="urn:microsoft.com/office/officeart/2005/8/layout/hierarchy3#1"/>
    <dgm:cxn modelId="{4EBAA9B7-9863-4603-AE99-99D1FED54895}" type="presOf" srcId="{77AFFAD5-6E91-3948-A943-C2243FB874EF}" destId="{9C700B86-F565-7F46-96D5-4BCA72D062D3}" srcOrd="0" destOrd="0" presId="urn:microsoft.com/office/officeart/2005/8/layout/hierarchy3#1"/>
    <dgm:cxn modelId="{AAFF4FEE-EC7F-6543-8577-4479C5130A24}" srcId="{771518D6-5FB2-864E-B66B-D0C22701B71B}" destId="{244E3BDA-EE4E-3349-A2E3-3C76EB417F3C}" srcOrd="1" destOrd="0" parTransId="{77F62F5B-88A9-D741-A08C-F7EF66E7684F}" sibTransId="{64B18565-FBA2-3543-A6B7-5BB331B525E2}"/>
    <dgm:cxn modelId="{A45497F5-42BE-1F4D-9EF1-1F3B0C7CA630}" srcId="{8DB4554E-6FF0-7943-AC78-0AF3DC594646}" destId="{DAB3A881-C030-1E4B-9194-A09A38BA5793}" srcOrd="1" destOrd="0" parTransId="{CF8645AD-BDD0-4645-ADD5-555EA47A16F8}" sibTransId="{13049FA5-1F1E-2242-901D-90CBB4DEB2D0}"/>
    <dgm:cxn modelId="{7923D702-6AE3-FA41-9557-BE61D21E7A32}" srcId="{771518D6-5FB2-864E-B66B-D0C22701B71B}" destId="{3DA5DEC7-B498-CB44-8260-6AC9BA5630AC}" srcOrd="3" destOrd="0" parTransId="{78F0B325-181B-3F41-A1C6-504FD9B63308}" sibTransId="{A35B909C-16B9-A140-A3BE-DBE3687CBACA}"/>
    <dgm:cxn modelId="{4AA72079-F6D2-43DB-9DE8-9F64C88DED23}" type="presOf" srcId="{2327D210-8D6B-F542-815F-F773483E30EA}" destId="{5F0C87A0-5998-2B41-9F46-E5341D2D8FB1}" srcOrd="0" destOrd="0" presId="urn:microsoft.com/office/officeart/2005/8/layout/hierarchy3#1"/>
    <dgm:cxn modelId="{C777A694-0128-46DA-8C82-DE426E55DE8C}" type="presOf" srcId="{771518D6-5FB2-864E-B66B-D0C22701B71B}" destId="{9EC519AF-EF41-674D-8FBB-1CA39F76E488}" srcOrd="1" destOrd="0" presId="urn:microsoft.com/office/officeart/2005/8/layout/hierarchy3#1"/>
    <dgm:cxn modelId="{71FEF7B3-8E2E-3E4F-8583-E42F7D337A85}" srcId="{771518D6-5FB2-864E-B66B-D0C22701B71B}" destId="{97A04AA0-F248-7146-A5D0-8BF4C2DAE495}" srcOrd="0" destOrd="0" parTransId="{4CF488A4-2DD9-C544-8866-15FFDBB2B664}" sibTransId="{206C5A30-D0B7-474F-850D-8930723B6730}"/>
    <dgm:cxn modelId="{B16461BF-01B7-4103-8865-62AD30FC9C04}" type="presOf" srcId="{AE7542D9-6A8C-354D-8813-CC7ED95A6415}" destId="{6BB0F689-BC16-5C42-B241-D1888519380C}" srcOrd="0" destOrd="0" presId="urn:microsoft.com/office/officeart/2005/8/layout/hierarchy3#1"/>
    <dgm:cxn modelId="{7F3B60F9-F19E-467A-A2BC-7850CB45D738}" type="presOf" srcId="{5E9A8F73-5D96-C44D-857F-BCF3DD0D05D9}" destId="{62CD17BA-AC70-D843-BB3B-F7FE24A7CE7B}" srcOrd="0" destOrd="0" presId="urn:microsoft.com/office/officeart/2005/8/layout/hierarchy3#1"/>
    <dgm:cxn modelId="{F354CA50-6B25-124C-884A-8AE36372FF59}" srcId="{DAB3A881-C030-1E4B-9194-A09A38BA5793}" destId="{6F945318-884A-BB4C-BB5A-A76F5D0B8DB7}" srcOrd="0" destOrd="0" parTransId="{AE7542D9-6A8C-354D-8813-CC7ED95A6415}" sibTransId="{EF18E029-3CFB-3A4D-9868-39A305F58222}"/>
    <dgm:cxn modelId="{45545D20-2F16-4110-9E1D-A2947A5E0534}" type="presOf" srcId="{8DB4554E-6FF0-7943-AC78-0AF3DC594646}" destId="{151CDE3A-1411-5644-9DC3-9BDF5B026BF1}" srcOrd="0" destOrd="0" presId="urn:microsoft.com/office/officeart/2005/8/layout/hierarchy3#1"/>
    <dgm:cxn modelId="{02D5834A-F9CF-4C90-9D5D-99750BA88F24}" type="presOf" srcId="{6F945318-884A-BB4C-BB5A-A76F5D0B8DB7}" destId="{5E0CED60-AD82-3C4E-A5B7-0E7696AC67DD}" srcOrd="0" destOrd="0" presId="urn:microsoft.com/office/officeart/2005/8/layout/hierarchy3#1"/>
    <dgm:cxn modelId="{9EC67FF9-FC94-B443-B861-A35D350592C8}" srcId="{771518D6-5FB2-864E-B66B-D0C22701B71B}" destId="{2327D210-8D6B-F542-815F-F773483E30EA}" srcOrd="2" destOrd="0" parTransId="{77AFFAD5-6E91-3948-A943-C2243FB874EF}" sibTransId="{3DB4073A-1C1F-E644-A4CC-02DF1CF39D98}"/>
    <dgm:cxn modelId="{3793F937-1B74-4E87-82A1-0B39A6CA4ABB}" type="presOf" srcId="{97A04AA0-F248-7146-A5D0-8BF4C2DAE495}" destId="{7832DB91-82E7-8B49-BF97-E21D203C62D8}" srcOrd="0" destOrd="0" presId="urn:microsoft.com/office/officeart/2005/8/layout/hierarchy3#1"/>
    <dgm:cxn modelId="{E9B45BC9-47ED-0F44-9B47-C18B39189111}" srcId="{DAB3A881-C030-1E4B-9194-A09A38BA5793}" destId="{0487E3CA-8DFF-F34B-8993-5176D51F97C3}" srcOrd="1" destOrd="0" parTransId="{73F7C48C-E222-7C48-A302-64A8B50EC6C8}" sibTransId="{F81A7A7C-67E3-1E46-B5A0-8B9CA523409E}"/>
    <dgm:cxn modelId="{24FC275B-2DD0-49DD-B933-D8B910D3093F}" type="presOf" srcId="{771518D6-5FB2-864E-B66B-D0C22701B71B}" destId="{E25DEEDC-A6B6-9842-A2FC-DE6B7E7FDA71}" srcOrd="0" destOrd="0" presId="urn:microsoft.com/office/officeart/2005/8/layout/hierarchy3#1"/>
    <dgm:cxn modelId="{7EF72B4F-3B20-4123-8BA0-27F08D412AFC}" type="presOf" srcId="{78F0B325-181B-3F41-A1C6-504FD9B63308}" destId="{894681E9-D514-C441-B480-D0B084E38E33}" srcOrd="0" destOrd="0" presId="urn:microsoft.com/office/officeart/2005/8/layout/hierarchy3#1"/>
    <dgm:cxn modelId="{6304ECB1-B38E-426B-86F7-C117F3173850}" type="presOf" srcId="{73F7C48C-E222-7C48-A302-64A8B50EC6C8}" destId="{1088580E-846A-EB49-8FA6-8EF619CB2056}" srcOrd="0" destOrd="0" presId="urn:microsoft.com/office/officeart/2005/8/layout/hierarchy3#1"/>
    <dgm:cxn modelId="{6891ACB8-F630-4626-A929-7C6533F2471B}" type="presOf" srcId="{0487E3CA-8DFF-F34B-8993-5176D51F97C3}" destId="{19768E95-B909-E34B-8510-E42F68F62E14}" srcOrd="0" destOrd="0" presId="urn:microsoft.com/office/officeart/2005/8/layout/hierarchy3#1"/>
    <dgm:cxn modelId="{039C43C0-3708-4B4B-86D7-42E0277B5573}" type="presOf" srcId="{77F62F5B-88A9-D741-A08C-F7EF66E7684F}" destId="{B6270F9B-111C-5048-BF9C-08980A8AFF6C}" srcOrd="0" destOrd="0" presId="urn:microsoft.com/office/officeart/2005/8/layout/hierarchy3#1"/>
    <dgm:cxn modelId="{0438665D-E068-7547-ACE0-21F92B7477AB}" srcId="{8DB4554E-6FF0-7943-AC78-0AF3DC594646}" destId="{771518D6-5FB2-864E-B66B-D0C22701B71B}" srcOrd="0" destOrd="0" parTransId="{CAF8E700-8C30-2E44-98B1-8B3D62F27892}" sibTransId="{62C49850-F438-074A-85FF-913CA05C37DA}"/>
    <dgm:cxn modelId="{36825DA2-339C-4E56-B222-4AFA68E35D87}" type="presOf" srcId="{D5DE9CAE-09AF-324E-823B-1BE4395D3CD7}" destId="{097DD7CE-FD6D-A04B-B319-B83CAB7F8580}" srcOrd="0" destOrd="0" presId="urn:microsoft.com/office/officeart/2005/8/layout/hierarchy3#1"/>
    <dgm:cxn modelId="{CB179B78-D63F-5C42-8BAF-B032E41955B4}" srcId="{DAB3A881-C030-1E4B-9194-A09A38BA5793}" destId="{5E9A8F73-5D96-C44D-857F-BCF3DD0D05D9}" srcOrd="2" destOrd="0" parTransId="{D5DE9CAE-09AF-324E-823B-1BE4395D3CD7}" sibTransId="{C4C9CFE5-475F-2946-AD46-B92C0C303A87}"/>
    <dgm:cxn modelId="{C9B8A2AF-9A64-4628-BC8A-E32B11297E48}" type="presParOf" srcId="{151CDE3A-1411-5644-9DC3-9BDF5B026BF1}" destId="{2D718631-8995-CC4A-9DD2-211DB3A8D1A1}" srcOrd="0" destOrd="0" presId="urn:microsoft.com/office/officeart/2005/8/layout/hierarchy3#1"/>
    <dgm:cxn modelId="{44CE8E1E-966D-427E-8E7C-DACC3336DDC6}" type="presParOf" srcId="{2D718631-8995-CC4A-9DD2-211DB3A8D1A1}" destId="{A13B6EF6-1E97-BF42-97FA-0C219BFDE5EA}" srcOrd="0" destOrd="0" presId="urn:microsoft.com/office/officeart/2005/8/layout/hierarchy3#1"/>
    <dgm:cxn modelId="{C444D601-5AF4-4229-81D7-7BA684432EDB}" type="presParOf" srcId="{A13B6EF6-1E97-BF42-97FA-0C219BFDE5EA}" destId="{E25DEEDC-A6B6-9842-A2FC-DE6B7E7FDA71}" srcOrd="0" destOrd="0" presId="urn:microsoft.com/office/officeart/2005/8/layout/hierarchy3#1"/>
    <dgm:cxn modelId="{40923152-770F-48BD-A593-9390CD8B5A06}" type="presParOf" srcId="{A13B6EF6-1E97-BF42-97FA-0C219BFDE5EA}" destId="{9EC519AF-EF41-674D-8FBB-1CA39F76E488}" srcOrd="1" destOrd="0" presId="urn:microsoft.com/office/officeart/2005/8/layout/hierarchy3#1"/>
    <dgm:cxn modelId="{37E5546E-CFA1-47E1-A3A6-8B8CD684A068}" type="presParOf" srcId="{2D718631-8995-CC4A-9DD2-211DB3A8D1A1}" destId="{F0807D22-F92E-294F-9119-97B4F86DC04D}" srcOrd="1" destOrd="0" presId="urn:microsoft.com/office/officeart/2005/8/layout/hierarchy3#1"/>
    <dgm:cxn modelId="{AA10BA99-EE1C-4B20-8658-D5066CA5CBF7}" type="presParOf" srcId="{F0807D22-F92E-294F-9119-97B4F86DC04D}" destId="{4150BB30-643E-8040-8A4E-28E27DDC7B63}" srcOrd="0" destOrd="0" presId="urn:microsoft.com/office/officeart/2005/8/layout/hierarchy3#1"/>
    <dgm:cxn modelId="{E9002D47-9564-43D4-8659-3AB7B8FCD656}" type="presParOf" srcId="{F0807D22-F92E-294F-9119-97B4F86DC04D}" destId="{7832DB91-82E7-8B49-BF97-E21D203C62D8}" srcOrd="1" destOrd="0" presId="urn:microsoft.com/office/officeart/2005/8/layout/hierarchy3#1"/>
    <dgm:cxn modelId="{35C615A3-C78B-45B4-9D59-405762AE6965}" type="presParOf" srcId="{F0807D22-F92E-294F-9119-97B4F86DC04D}" destId="{B6270F9B-111C-5048-BF9C-08980A8AFF6C}" srcOrd="2" destOrd="0" presId="urn:microsoft.com/office/officeart/2005/8/layout/hierarchy3#1"/>
    <dgm:cxn modelId="{F849F147-1636-476F-89A1-936F19B56521}" type="presParOf" srcId="{F0807D22-F92E-294F-9119-97B4F86DC04D}" destId="{01ED6063-26DA-F346-AF3D-2B2E6FF15E71}" srcOrd="3" destOrd="0" presId="urn:microsoft.com/office/officeart/2005/8/layout/hierarchy3#1"/>
    <dgm:cxn modelId="{D156B91E-B608-4092-869F-27EABFE904E9}" type="presParOf" srcId="{F0807D22-F92E-294F-9119-97B4F86DC04D}" destId="{9C700B86-F565-7F46-96D5-4BCA72D062D3}" srcOrd="4" destOrd="0" presId="urn:microsoft.com/office/officeart/2005/8/layout/hierarchy3#1"/>
    <dgm:cxn modelId="{902894CD-C0CE-4463-9E90-E8EDD1EA6BDE}" type="presParOf" srcId="{F0807D22-F92E-294F-9119-97B4F86DC04D}" destId="{5F0C87A0-5998-2B41-9F46-E5341D2D8FB1}" srcOrd="5" destOrd="0" presId="urn:microsoft.com/office/officeart/2005/8/layout/hierarchy3#1"/>
    <dgm:cxn modelId="{6EB15AD1-5206-4228-AC3A-A1B249036C8D}" type="presParOf" srcId="{F0807D22-F92E-294F-9119-97B4F86DC04D}" destId="{894681E9-D514-C441-B480-D0B084E38E33}" srcOrd="6" destOrd="0" presId="urn:microsoft.com/office/officeart/2005/8/layout/hierarchy3#1"/>
    <dgm:cxn modelId="{8BD7634E-0E62-4C80-A32F-1A8209556848}" type="presParOf" srcId="{F0807D22-F92E-294F-9119-97B4F86DC04D}" destId="{997199BE-ADCD-AD4B-9F0D-7A4C9C81D0BB}" srcOrd="7" destOrd="0" presId="urn:microsoft.com/office/officeart/2005/8/layout/hierarchy3#1"/>
    <dgm:cxn modelId="{EEB72F5A-3832-4A41-8C3C-B6CDE1360746}" type="presParOf" srcId="{151CDE3A-1411-5644-9DC3-9BDF5B026BF1}" destId="{EF42DEC7-3BDA-4544-AF26-874629C6082A}" srcOrd="1" destOrd="0" presId="urn:microsoft.com/office/officeart/2005/8/layout/hierarchy3#1"/>
    <dgm:cxn modelId="{F3DF4319-1706-4D14-B280-EAD2B18FCFAD}" type="presParOf" srcId="{EF42DEC7-3BDA-4544-AF26-874629C6082A}" destId="{EC1D9FB5-1F89-F04B-BE2B-093545827B91}" srcOrd="0" destOrd="0" presId="urn:microsoft.com/office/officeart/2005/8/layout/hierarchy3#1"/>
    <dgm:cxn modelId="{930FED72-10C9-4E73-8714-F0E751219D9F}" type="presParOf" srcId="{EC1D9FB5-1F89-F04B-BE2B-093545827B91}" destId="{3568FB9D-9236-4F41-91F6-029DB40CCBF3}" srcOrd="0" destOrd="0" presId="urn:microsoft.com/office/officeart/2005/8/layout/hierarchy3#1"/>
    <dgm:cxn modelId="{D03312D6-FE41-437B-8B76-F262A99FBB4E}" type="presParOf" srcId="{EC1D9FB5-1F89-F04B-BE2B-093545827B91}" destId="{3F3E7A64-68A9-2D44-947E-10BEF4E0FEBA}" srcOrd="1" destOrd="0" presId="urn:microsoft.com/office/officeart/2005/8/layout/hierarchy3#1"/>
    <dgm:cxn modelId="{6F78A3F4-B305-4098-B4F4-91129FB4D39C}" type="presParOf" srcId="{EF42DEC7-3BDA-4544-AF26-874629C6082A}" destId="{E2D357D6-7E1A-2C4E-918E-F7BF1162E1EE}" srcOrd="1" destOrd="0" presId="urn:microsoft.com/office/officeart/2005/8/layout/hierarchy3#1"/>
    <dgm:cxn modelId="{5245A7C3-6F6D-4C20-A61F-9CF856FDFC92}" type="presParOf" srcId="{E2D357D6-7E1A-2C4E-918E-F7BF1162E1EE}" destId="{6BB0F689-BC16-5C42-B241-D1888519380C}" srcOrd="0" destOrd="0" presId="urn:microsoft.com/office/officeart/2005/8/layout/hierarchy3#1"/>
    <dgm:cxn modelId="{8C51ACB4-72C6-4132-A15A-70AE5F33D57E}" type="presParOf" srcId="{E2D357D6-7E1A-2C4E-918E-F7BF1162E1EE}" destId="{5E0CED60-AD82-3C4E-A5B7-0E7696AC67DD}" srcOrd="1" destOrd="0" presId="urn:microsoft.com/office/officeart/2005/8/layout/hierarchy3#1"/>
    <dgm:cxn modelId="{744DCD20-DF21-4F26-A770-5E56E195A092}" type="presParOf" srcId="{E2D357D6-7E1A-2C4E-918E-F7BF1162E1EE}" destId="{1088580E-846A-EB49-8FA6-8EF619CB2056}" srcOrd="2" destOrd="0" presId="urn:microsoft.com/office/officeart/2005/8/layout/hierarchy3#1"/>
    <dgm:cxn modelId="{E2BCD0B1-B9FC-4721-869C-D70E60AA0590}" type="presParOf" srcId="{E2D357D6-7E1A-2C4E-918E-F7BF1162E1EE}" destId="{19768E95-B909-E34B-8510-E42F68F62E14}" srcOrd="3" destOrd="0" presId="urn:microsoft.com/office/officeart/2005/8/layout/hierarchy3#1"/>
    <dgm:cxn modelId="{6DF1F87E-CC21-451C-87E7-B8374DB160E6}" type="presParOf" srcId="{E2D357D6-7E1A-2C4E-918E-F7BF1162E1EE}" destId="{097DD7CE-FD6D-A04B-B319-B83CAB7F8580}" srcOrd="4" destOrd="0" presId="urn:microsoft.com/office/officeart/2005/8/layout/hierarchy3#1"/>
    <dgm:cxn modelId="{6B02595D-A625-4CFC-B356-5C8976470D7C}" type="presParOf" srcId="{E2D357D6-7E1A-2C4E-918E-F7BF1162E1EE}" destId="{62CD17BA-AC70-D843-BB3B-F7FE24A7CE7B}" srcOrd="5" destOrd="0" presId="urn:microsoft.com/office/officeart/2005/8/layout/hierarchy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05EDE-CD72-47A0-BC43-F6A0486479A1}">
      <dsp:nvSpPr>
        <dsp:cNvPr id="0" name=""/>
        <dsp:cNvSpPr/>
      </dsp:nvSpPr>
      <dsp:spPr>
        <a:xfrm>
          <a:off x="0" y="0"/>
          <a:ext cx="11339229" cy="1319868"/>
        </a:xfrm>
        <a:prstGeom prst="roundRect">
          <a:avLst/>
        </a:prstGeom>
        <a:noFill/>
        <a:ln>
          <a:solidFill>
            <a:schemeClr val="tx1"/>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a:effectLst/>
            </a:rPr>
            <a:t>In pursuance of </a:t>
          </a:r>
          <a:r>
            <a:rPr lang="en-GB" sz="2100" b="1" kern="1200" dirty="0">
              <a:solidFill>
                <a:srgbClr val="FF0000"/>
              </a:solidFill>
              <a:effectLst/>
            </a:rPr>
            <a:t>SC Order (reference: WP(C) No.536 of 2011) </a:t>
          </a:r>
          <a:r>
            <a:rPr lang="en-GB" sz="2100" kern="1200" dirty="0">
              <a:effectLst/>
            </a:rPr>
            <a:t>and press release by Commission dated 11.09.2020, timeline for publicity has been given)  -candidates as well as the political parties, regarding candidates nominated by them, will publish the details of criminal antecedents.</a:t>
          </a:r>
          <a:endParaRPr lang="en-IN" sz="2100" kern="1200" dirty="0">
            <a:effectLst/>
          </a:endParaRPr>
        </a:p>
      </dsp:txBody>
      <dsp:txXfrm>
        <a:off x="64431" y="64431"/>
        <a:ext cx="11210367" cy="1191006"/>
      </dsp:txXfrm>
    </dsp:sp>
    <dsp:sp modelId="{EAD82AE8-6150-445C-A16D-99E58FC41F5C}">
      <dsp:nvSpPr>
        <dsp:cNvPr id="0" name=""/>
        <dsp:cNvSpPr/>
      </dsp:nvSpPr>
      <dsp:spPr>
        <a:xfrm>
          <a:off x="0" y="1620011"/>
          <a:ext cx="11339229" cy="966788"/>
        </a:xfrm>
        <a:prstGeom prst="roundRect">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GB" sz="2100" kern="1200" dirty="0" smtClean="0">
              <a:effectLst/>
            </a:rPr>
            <a:t>Publicity- 3 times: Timelines</a:t>
          </a:r>
          <a:endParaRPr lang="en-IN" sz="2100" kern="1200" dirty="0">
            <a:effectLst/>
          </a:endParaRPr>
        </a:p>
      </dsp:txBody>
      <dsp:txXfrm>
        <a:off x="47195" y="1667206"/>
        <a:ext cx="11244839" cy="872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309C3-FE26-5843-A2F6-DC5D12026F1B}">
      <dsp:nvSpPr>
        <dsp:cNvPr id="0" name=""/>
        <dsp:cNvSpPr/>
      </dsp:nvSpPr>
      <dsp:spPr>
        <a:xfrm rot="5400000">
          <a:off x="3745017" y="-1631492"/>
          <a:ext cx="5753203" cy="9020847"/>
        </a:xfrm>
        <a:prstGeom prst="round2SameRect">
          <a:avLst/>
        </a:prstGeom>
        <a:no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rtl="0">
            <a:lnSpc>
              <a:spcPct val="80000"/>
            </a:lnSpc>
            <a:spcBef>
              <a:spcPct val="0"/>
            </a:spcBef>
            <a:spcAft>
              <a:spcPct val="15000"/>
            </a:spcAft>
            <a:buChar char="••"/>
          </a:pPr>
          <a:r>
            <a:rPr lang="fi-FI" sz="2400" kern="1200" dirty="0">
              <a:solidFill>
                <a:schemeClr val="tx1"/>
              </a:solidFill>
              <a:latin typeface="+mn-lt"/>
            </a:rPr>
            <a:t>Minimum One official, one videographer and one vehicle</a:t>
          </a:r>
        </a:p>
        <a:p>
          <a:pPr marL="228600" lvl="1" indent="-228600" algn="just" defTabSz="1066800" rtl="0">
            <a:lnSpc>
              <a:spcPct val="80000"/>
            </a:lnSpc>
            <a:spcBef>
              <a:spcPct val="0"/>
            </a:spcBef>
            <a:spcAft>
              <a:spcPct val="15000"/>
            </a:spcAft>
            <a:buChar char="••"/>
          </a:pPr>
          <a:r>
            <a:rPr lang="fi-FI" sz="2400" kern="1200" dirty="0">
              <a:solidFill>
                <a:schemeClr val="tx1"/>
              </a:solidFill>
              <a:latin typeface="+mn-lt"/>
            </a:rPr>
            <a:t>Can be more than 1 team at a public meeting</a:t>
          </a:r>
        </a:p>
        <a:p>
          <a:pPr marL="228600" lvl="1" indent="-228600" algn="just" defTabSz="1066800" rtl="0">
            <a:lnSpc>
              <a:spcPct val="80000"/>
            </a:lnSpc>
            <a:spcBef>
              <a:spcPct val="0"/>
            </a:spcBef>
            <a:spcAft>
              <a:spcPct val="15000"/>
            </a:spcAft>
            <a:buChar char="••"/>
          </a:pPr>
          <a:r>
            <a:rPr lang="fi-FI" sz="2400" kern="1200" dirty="0">
              <a:solidFill>
                <a:schemeClr val="tx1"/>
              </a:solidFill>
              <a:latin typeface="+mn-lt"/>
            </a:rPr>
            <a:t> Properly trained to identify and capture MCC  and expenditure related events in adequate minute details as required</a:t>
          </a:r>
        </a:p>
        <a:p>
          <a:pPr marL="228600" lvl="1" indent="-228600" algn="just" defTabSz="1066800" rtl="0">
            <a:lnSpc>
              <a:spcPct val="80000"/>
            </a:lnSpc>
            <a:spcBef>
              <a:spcPct val="0"/>
            </a:spcBef>
            <a:spcAft>
              <a:spcPct val="15000"/>
            </a:spcAft>
            <a:buChar char="••"/>
          </a:pPr>
          <a:r>
            <a:rPr lang="en-US" sz="2400" kern="1200" dirty="0">
              <a:solidFill>
                <a:schemeClr val="tx1"/>
              </a:solidFill>
              <a:latin typeface="+mn-lt"/>
            </a:rPr>
            <a:t>At the </a:t>
          </a:r>
          <a:r>
            <a:rPr lang="en-US" sz="2400" b="1" kern="1200" dirty="0">
              <a:solidFill>
                <a:schemeClr val="tx1"/>
              </a:solidFill>
              <a:latin typeface="+mn-lt"/>
            </a:rPr>
            <a:t>beginning of shooting, the team will record in voice mode the title and type of event , date, place and the name of the party or the candidate</a:t>
          </a:r>
          <a:r>
            <a:rPr lang="en-US" sz="2400" kern="1200" dirty="0">
              <a:solidFill>
                <a:schemeClr val="tx1"/>
              </a:solidFill>
              <a:latin typeface="+mn-lt"/>
            </a:rPr>
            <a:t> organizing the same.</a:t>
          </a:r>
          <a:endParaRPr lang="fi-FI" sz="2400" kern="1200" dirty="0">
            <a:solidFill>
              <a:schemeClr val="tx1"/>
            </a:solidFill>
            <a:latin typeface="+mn-lt"/>
          </a:endParaRPr>
        </a:p>
        <a:p>
          <a:pPr marL="228600" lvl="1" indent="-228600" algn="just" defTabSz="1066800" rtl="0">
            <a:lnSpc>
              <a:spcPct val="80000"/>
            </a:lnSpc>
            <a:spcBef>
              <a:spcPct val="0"/>
            </a:spcBef>
            <a:spcAft>
              <a:spcPct val="15000"/>
            </a:spcAft>
            <a:buChar char="••"/>
          </a:pPr>
          <a:r>
            <a:rPr lang="en-US" sz="2400" kern="1200" dirty="0">
              <a:solidFill>
                <a:schemeClr val="tx1"/>
              </a:solidFill>
              <a:latin typeface="+mn-lt"/>
            </a:rPr>
            <a:t> It will capture the photo in such a way that the </a:t>
          </a:r>
          <a:r>
            <a:rPr lang="en-US" sz="2400" b="1" kern="1200" dirty="0">
              <a:solidFill>
                <a:schemeClr val="tx1"/>
              </a:solidFill>
              <a:latin typeface="+mn-lt"/>
            </a:rPr>
            <a:t>evidence of each vehicle, furniture, rostrum, banner, cutout etc</a:t>
          </a:r>
          <a:r>
            <a:rPr lang="en-US" sz="2400" kern="1200" dirty="0">
              <a:solidFill>
                <a:schemeClr val="tx1"/>
              </a:solidFill>
              <a:latin typeface="+mn-lt"/>
            </a:rPr>
            <a:t>. can be seen clearly and the expense thereon can be estimated</a:t>
          </a:r>
          <a:endParaRPr lang="fi-FI" sz="2400" kern="1200" dirty="0">
            <a:solidFill>
              <a:schemeClr val="tx1"/>
            </a:solidFill>
            <a:latin typeface="+mn-lt"/>
          </a:endParaRPr>
        </a:p>
        <a:p>
          <a:pPr marL="228600" lvl="1" indent="-228600" algn="just" defTabSz="1066800">
            <a:lnSpc>
              <a:spcPct val="90000"/>
            </a:lnSpc>
            <a:spcBef>
              <a:spcPct val="0"/>
            </a:spcBef>
            <a:spcAft>
              <a:spcPct val="15000"/>
            </a:spcAft>
            <a:buChar char="••"/>
          </a:pPr>
          <a:r>
            <a:rPr lang="en-US" sz="2400" kern="1200" dirty="0">
              <a:solidFill>
                <a:schemeClr val="tx1"/>
              </a:solidFill>
              <a:latin typeface="+mn-lt"/>
            </a:rPr>
            <a:t>At the end of shooting, the team may also </a:t>
          </a:r>
          <a:r>
            <a:rPr lang="en-US" sz="2400" b="1" kern="1200" dirty="0">
              <a:solidFill>
                <a:schemeClr val="tx1"/>
              </a:solidFill>
              <a:latin typeface="+mn-lt"/>
            </a:rPr>
            <a:t>record in voice mode the estimated number and type of vehicles, Chairs, furniture</a:t>
          </a:r>
          <a:r>
            <a:rPr lang="en-US" sz="2400" kern="1200" dirty="0">
              <a:solidFill>
                <a:schemeClr val="tx1"/>
              </a:solidFill>
              <a:latin typeface="+mn-lt"/>
            </a:rPr>
            <a:t>, approx size of rostrum/banner/poster/cutout etc. used in the event.</a:t>
          </a:r>
        </a:p>
        <a:p>
          <a:pPr marL="228600" lvl="1" indent="-228600" algn="just" defTabSz="1066800" rtl="0">
            <a:lnSpc>
              <a:spcPct val="80000"/>
            </a:lnSpc>
            <a:spcBef>
              <a:spcPct val="0"/>
            </a:spcBef>
            <a:spcAft>
              <a:spcPct val="15000"/>
            </a:spcAft>
            <a:buChar char="••"/>
          </a:pPr>
          <a:r>
            <a:rPr lang="en-US" sz="2400" kern="1200" dirty="0">
              <a:solidFill>
                <a:schemeClr val="tx1"/>
              </a:solidFill>
              <a:latin typeface="+mn-lt"/>
            </a:rPr>
            <a:t>This team will prepare a </a:t>
          </a:r>
          <a:r>
            <a:rPr lang="en-US" sz="2400" b="1" kern="1200" dirty="0">
              <a:solidFill>
                <a:schemeClr val="tx1"/>
              </a:solidFill>
              <a:latin typeface="+mn-lt"/>
            </a:rPr>
            <a:t>video cue-sheet</a:t>
          </a:r>
          <a:r>
            <a:rPr lang="en-US" sz="2400" kern="1200" dirty="0">
              <a:solidFill>
                <a:schemeClr val="tx1"/>
              </a:solidFill>
              <a:latin typeface="+mn-lt"/>
            </a:rPr>
            <a:t> in the format given at </a:t>
          </a:r>
          <a:r>
            <a:rPr lang="en-US" sz="2400" b="1" kern="1200" dirty="0">
              <a:solidFill>
                <a:schemeClr val="tx1"/>
              </a:solidFill>
              <a:latin typeface="+mn-lt"/>
            </a:rPr>
            <a:t>Annexure-B15</a:t>
          </a:r>
          <a:r>
            <a:rPr lang="en-US" sz="2400" kern="1200" dirty="0">
              <a:solidFill>
                <a:schemeClr val="tx1"/>
              </a:solidFill>
              <a:latin typeface="+mn-lt"/>
            </a:rPr>
            <a:t> of the instructions. </a:t>
          </a:r>
          <a:endParaRPr lang="fi-FI" sz="2400" kern="1200" dirty="0">
            <a:solidFill>
              <a:schemeClr val="tx1"/>
            </a:solidFill>
            <a:latin typeface="+mn-lt"/>
          </a:endParaRPr>
        </a:p>
      </dsp:txBody>
      <dsp:txXfrm rot="-5400000">
        <a:off x="2111195" y="283178"/>
        <a:ext cx="8739999" cy="5191507"/>
      </dsp:txXfrm>
    </dsp:sp>
    <dsp:sp modelId="{DBDBF8A9-691A-9D49-8CA2-1D3B69B049AE}">
      <dsp:nvSpPr>
        <dsp:cNvPr id="0" name=""/>
        <dsp:cNvSpPr/>
      </dsp:nvSpPr>
      <dsp:spPr>
        <a:xfrm>
          <a:off x="0" y="0"/>
          <a:ext cx="1868799" cy="5358636"/>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endParaRPr lang="fi-FI" sz="2000" b="1" kern="1200">
            <a:solidFill>
              <a:schemeClr val="tx1"/>
            </a:solidFill>
          </a:endParaRPr>
        </a:p>
        <a:p>
          <a:pPr lvl="0" algn="ctr" defTabSz="889000" rtl="0">
            <a:lnSpc>
              <a:spcPct val="90000"/>
            </a:lnSpc>
            <a:spcBef>
              <a:spcPct val="0"/>
            </a:spcBef>
            <a:spcAft>
              <a:spcPct val="35000"/>
            </a:spcAft>
          </a:pPr>
          <a:endParaRPr lang="fi-FI" sz="2000" b="1" kern="1200">
            <a:solidFill>
              <a:schemeClr val="tx1"/>
            </a:solidFill>
          </a:endParaRPr>
        </a:p>
        <a:p>
          <a:pPr lvl="0" algn="ctr" defTabSz="889000" rtl="0">
            <a:lnSpc>
              <a:spcPct val="90000"/>
            </a:lnSpc>
            <a:spcBef>
              <a:spcPct val="0"/>
            </a:spcBef>
            <a:spcAft>
              <a:spcPct val="35000"/>
            </a:spcAft>
          </a:pPr>
          <a:endParaRPr lang="fi-FI" sz="2000" b="1" kern="1200">
            <a:solidFill>
              <a:schemeClr val="tx1"/>
            </a:solidFill>
          </a:endParaRPr>
        </a:p>
        <a:p>
          <a:pPr lvl="0" algn="ctr" defTabSz="889000" rtl="0">
            <a:lnSpc>
              <a:spcPct val="90000"/>
            </a:lnSpc>
            <a:spcBef>
              <a:spcPct val="0"/>
            </a:spcBef>
            <a:spcAft>
              <a:spcPct val="35000"/>
            </a:spcAft>
          </a:pPr>
          <a:endParaRPr lang="fi-FI" sz="2000" b="1" kern="1200">
            <a:solidFill>
              <a:schemeClr val="tx1"/>
            </a:solidFill>
          </a:endParaRPr>
        </a:p>
        <a:p>
          <a:pPr lvl="0" algn="ctr" defTabSz="889000" rtl="0">
            <a:lnSpc>
              <a:spcPct val="90000"/>
            </a:lnSpc>
            <a:spcBef>
              <a:spcPct val="0"/>
            </a:spcBef>
            <a:spcAft>
              <a:spcPct val="35000"/>
            </a:spcAft>
          </a:pPr>
          <a:endParaRPr lang="fi-FI" sz="2000" b="1" kern="1200">
            <a:solidFill>
              <a:schemeClr val="tx1"/>
            </a:solidFill>
          </a:endParaRPr>
        </a:p>
        <a:p>
          <a:pPr lvl="0" algn="ctr" defTabSz="889000" rtl="0">
            <a:lnSpc>
              <a:spcPct val="90000"/>
            </a:lnSpc>
            <a:spcBef>
              <a:spcPct val="0"/>
            </a:spcBef>
            <a:spcAft>
              <a:spcPct val="35000"/>
            </a:spcAft>
          </a:pPr>
          <a:endParaRPr lang="fi-FI" sz="2000" b="1" kern="1200">
            <a:solidFill>
              <a:schemeClr val="tx1"/>
            </a:solidFill>
          </a:endParaRPr>
        </a:p>
        <a:p>
          <a:pPr lvl="0" algn="ctr" defTabSz="889000" rtl="0">
            <a:lnSpc>
              <a:spcPct val="90000"/>
            </a:lnSpc>
            <a:spcBef>
              <a:spcPct val="0"/>
            </a:spcBef>
            <a:spcAft>
              <a:spcPct val="35000"/>
            </a:spcAft>
          </a:pPr>
          <a:r>
            <a:rPr lang="fi-FI" sz="2000" b="1" kern="1200">
              <a:solidFill>
                <a:schemeClr val="tx1"/>
              </a:solidFill>
            </a:rPr>
            <a:t>Video Surveillance Team (VST)</a:t>
          </a:r>
        </a:p>
      </dsp:txBody>
      <dsp:txXfrm>
        <a:off x="91227" y="91227"/>
        <a:ext cx="1686345" cy="5176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954F5-1571-4E28-BF35-67DC8927423A}">
      <dsp:nvSpPr>
        <dsp:cNvPr id="0" name=""/>
        <dsp:cNvSpPr/>
      </dsp:nvSpPr>
      <dsp:spPr>
        <a:xfrm>
          <a:off x="180" y="2422"/>
          <a:ext cx="3516439" cy="290679"/>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rtl="0">
            <a:lnSpc>
              <a:spcPct val="80000"/>
            </a:lnSpc>
            <a:spcBef>
              <a:spcPct val="0"/>
            </a:spcBef>
            <a:spcAft>
              <a:spcPct val="35000"/>
            </a:spcAft>
          </a:pPr>
          <a:endParaRPr lang="fi-FI" sz="2000" kern="1200">
            <a:solidFill>
              <a:schemeClr val="tx1"/>
            </a:solidFill>
            <a:latin typeface="Arial Narrow" panose="020B0606020202030204" pitchFamily="34" charset="0"/>
          </a:endParaRPr>
        </a:p>
      </dsp:txBody>
      <dsp:txXfrm>
        <a:off x="14370" y="16612"/>
        <a:ext cx="3488059" cy="262299"/>
      </dsp:txXfrm>
    </dsp:sp>
    <dsp:sp modelId="{2BFD9AB4-C8DF-C340-8219-7CCC8012898D}">
      <dsp:nvSpPr>
        <dsp:cNvPr id="0" name=""/>
        <dsp:cNvSpPr/>
      </dsp:nvSpPr>
      <dsp:spPr>
        <a:xfrm rot="5400000">
          <a:off x="3444055" y="-1365136"/>
          <a:ext cx="4650879" cy="7996424"/>
        </a:xfrm>
        <a:prstGeom prst="round2SameRect">
          <a:avLst/>
        </a:prstGeom>
        <a:no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111250" rtl="0">
            <a:lnSpc>
              <a:spcPct val="90000"/>
            </a:lnSpc>
            <a:spcBef>
              <a:spcPct val="0"/>
            </a:spcBef>
            <a:spcAft>
              <a:spcPct val="15000"/>
            </a:spcAft>
            <a:buChar char="••"/>
          </a:pPr>
          <a:r>
            <a:rPr lang="en-US" sz="2500" kern="1200" dirty="0">
              <a:solidFill>
                <a:schemeClr val="tx1"/>
              </a:solidFill>
              <a:latin typeface="+mn-lt"/>
            </a:rPr>
            <a:t>1 officer and 2 clerks (or as required) for each assembly segment ,as viewing all CD’s is a time consuming task,</a:t>
          </a:r>
        </a:p>
        <a:p>
          <a:pPr marL="228600" lvl="1" indent="-228600" algn="just" defTabSz="1111250" rtl="0">
            <a:lnSpc>
              <a:spcPct val="90000"/>
            </a:lnSpc>
            <a:spcBef>
              <a:spcPct val="0"/>
            </a:spcBef>
            <a:spcAft>
              <a:spcPct val="15000"/>
            </a:spcAft>
            <a:buChar char="••"/>
          </a:pPr>
          <a:r>
            <a:rPr lang="en-US" sz="2500" kern="1200" dirty="0">
              <a:solidFill>
                <a:schemeClr val="tx1"/>
              </a:solidFill>
              <a:latin typeface="+mn-lt"/>
            </a:rPr>
            <a:t>View Video CD provided by VST for identifying election expenditure and MCC related issues</a:t>
          </a:r>
        </a:p>
        <a:p>
          <a:pPr marL="228600" lvl="1" indent="-228600" algn="just" defTabSz="1111250" rtl="0">
            <a:lnSpc>
              <a:spcPct val="90000"/>
            </a:lnSpc>
            <a:spcBef>
              <a:spcPct val="0"/>
            </a:spcBef>
            <a:spcAft>
              <a:spcPct val="15000"/>
            </a:spcAft>
            <a:buChar char="••"/>
          </a:pPr>
          <a:endParaRPr lang="en-US" sz="2500" kern="1200" dirty="0">
            <a:solidFill>
              <a:schemeClr val="tx1"/>
            </a:solidFill>
            <a:latin typeface="+mn-lt"/>
          </a:endParaRPr>
        </a:p>
        <a:p>
          <a:pPr marL="228600" lvl="1" indent="-228600" algn="just" defTabSz="1111250" rtl="0">
            <a:lnSpc>
              <a:spcPct val="90000"/>
            </a:lnSpc>
            <a:spcBef>
              <a:spcPct val="0"/>
            </a:spcBef>
            <a:spcAft>
              <a:spcPct val="15000"/>
            </a:spcAft>
            <a:buChar char="••"/>
          </a:pPr>
          <a:r>
            <a:rPr lang="en-US" sz="2500" kern="1200" dirty="0">
              <a:solidFill>
                <a:schemeClr val="tx1"/>
              </a:solidFill>
              <a:latin typeface="+mn-lt"/>
            </a:rPr>
            <a:t>Submit report containing </a:t>
          </a:r>
          <a:r>
            <a:rPr lang="en-US" sz="2500" b="1" kern="1200" dirty="0">
              <a:solidFill>
                <a:schemeClr val="tx1"/>
              </a:solidFill>
              <a:latin typeface="+mn-lt"/>
            </a:rPr>
            <a:t>candidate wise expenditure </a:t>
          </a:r>
          <a:r>
            <a:rPr lang="en-US" sz="2500" kern="1200" dirty="0">
              <a:solidFill>
                <a:schemeClr val="tx1"/>
              </a:solidFill>
              <a:latin typeface="+mn-lt"/>
            </a:rPr>
            <a:t>no later than next day to Accounting Team/ Asst. EO,</a:t>
          </a:r>
          <a:r>
            <a:rPr lang="en-US" sz="2500" b="1" kern="1200" dirty="0">
              <a:latin typeface="+mn-lt"/>
            </a:rPr>
            <a:t> </a:t>
          </a:r>
          <a:r>
            <a:rPr lang="en-US" sz="2500" b="1" kern="1200" dirty="0">
              <a:solidFill>
                <a:schemeClr val="tx1"/>
              </a:solidFill>
              <a:latin typeface="+mn-lt"/>
            </a:rPr>
            <a:t>MCC related report to General Observer and RO</a:t>
          </a:r>
          <a:endParaRPr lang="en-US" sz="2500" kern="1200" dirty="0">
            <a:solidFill>
              <a:schemeClr val="tx1"/>
            </a:solidFill>
            <a:latin typeface="+mn-lt"/>
          </a:endParaRPr>
        </a:p>
      </dsp:txBody>
      <dsp:txXfrm rot="-5400000">
        <a:off x="1771283" y="534673"/>
        <a:ext cx="7769387" cy="4196805"/>
      </dsp:txXfrm>
    </dsp:sp>
    <dsp:sp modelId="{69FA761F-DD12-2E45-8EE9-912325CDD18B}">
      <dsp:nvSpPr>
        <dsp:cNvPr id="0" name=""/>
        <dsp:cNvSpPr/>
      </dsp:nvSpPr>
      <dsp:spPr>
        <a:xfrm>
          <a:off x="180" y="838525"/>
          <a:ext cx="1771102" cy="3589101"/>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a:solidFill>
                <a:schemeClr val="tx1"/>
              </a:solidFill>
            </a:rPr>
            <a:t>Video Viewing Team (VVT)</a:t>
          </a:r>
        </a:p>
      </dsp:txBody>
      <dsp:txXfrm>
        <a:off x="86638" y="924983"/>
        <a:ext cx="1598186" cy="34161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3A64-BC2E-2949-8E15-256CC9DE4DAE}">
      <dsp:nvSpPr>
        <dsp:cNvPr id="0" name=""/>
        <dsp:cNvSpPr/>
      </dsp:nvSpPr>
      <dsp:spPr>
        <a:xfrm rot="5400000">
          <a:off x="3519169" y="-1237810"/>
          <a:ext cx="4849563" cy="7657220"/>
        </a:xfrm>
        <a:prstGeom prst="round2SameRect">
          <a:avLst/>
        </a:prstGeom>
        <a:no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rtl="0">
            <a:lnSpc>
              <a:spcPct val="90000"/>
            </a:lnSpc>
            <a:spcBef>
              <a:spcPct val="0"/>
            </a:spcBef>
            <a:spcAft>
              <a:spcPct val="15000"/>
            </a:spcAft>
            <a:buChar char="••"/>
          </a:pPr>
          <a:r>
            <a:rPr lang="en-US" sz="2000" kern="1200" dirty="0">
              <a:solidFill>
                <a:srgbClr val="000000"/>
              </a:solidFill>
            </a:rPr>
            <a:t>One official and one accounting clerk per segment</a:t>
          </a:r>
        </a:p>
        <a:p>
          <a:pPr marL="228600" lvl="1" indent="-228600" algn="just" defTabSz="889000" rtl="0">
            <a:lnSpc>
              <a:spcPct val="90000"/>
            </a:lnSpc>
            <a:spcBef>
              <a:spcPct val="0"/>
            </a:spcBef>
            <a:spcAft>
              <a:spcPct val="15000"/>
            </a:spcAft>
            <a:buChar char="••"/>
          </a:pPr>
          <a:r>
            <a:rPr lang="en-US" sz="2000" kern="1200" dirty="0">
              <a:solidFill>
                <a:srgbClr val="000000"/>
              </a:solidFill>
            </a:rPr>
            <a:t>Drafted from employees of </a:t>
          </a:r>
          <a:r>
            <a:rPr lang="en-US" sz="2000" b="1" kern="1200" dirty="0">
              <a:solidFill>
                <a:srgbClr val="000000"/>
              </a:solidFill>
            </a:rPr>
            <a:t>accounts wing of Central Govt. depts. </a:t>
          </a:r>
        </a:p>
        <a:p>
          <a:pPr marL="228600" lvl="1" indent="-228600" algn="just" defTabSz="889000" rtl="0">
            <a:lnSpc>
              <a:spcPct val="90000"/>
            </a:lnSpc>
            <a:spcBef>
              <a:spcPct val="0"/>
            </a:spcBef>
            <a:spcAft>
              <a:spcPct val="15000"/>
            </a:spcAft>
            <a:buChar char="••"/>
          </a:pPr>
          <a:r>
            <a:rPr lang="en-US" sz="2000" b="1" kern="1200" dirty="0">
              <a:solidFill>
                <a:srgbClr val="000000"/>
              </a:solidFill>
            </a:rPr>
            <a:t>Work under Asst. EO, involved in preparation of </a:t>
          </a:r>
          <a:r>
            <a:rPr lang="en-US" sz="2000" b="1" u="sng" kern="1200" dirty="0">
              <a:solidFill>
                <a:srgbClr val="000000"/>
              </a:solidFill>
            </a:rPr>
            <a:t>Shadow Observation Register</a:t>
          </a:r>
          <a:r>
            <a:rPr lang="en-US" sz="2000" b="1" kern="1200" dirty="0">
              <a:solidFill>
                <a:srgbClr val="000000"/>
              </a:solidFill>
            </a:rPr>
            <a:t> and maintaining videos/ CD evidences carefully in </a:t>
          </a:r>
          <a:r>
            <a:rPr lang="en-US" sz="2000" b="1" u="sng" kern="1200" dirty="0">
              <a:solidFill>
                <a:srgbClr val="000000"/>
              </a:solidFill>
            </a:rPr>
            <a:t>Evidence Folder</a:t>
          </a:r>
          <a:r>
            <a:rPr lang="en-US" sz="2000" b="1" kern="1200" dirty="0">
              <a:solidFill>
                <a:srgbClr val="000000"/>
              </a:solidFill>
            </a:rPr>
            <a:t>. </a:t>
          </a:r>
          <a:r>
            <a:rPr lang="en-US" sz="2000" b="1" u="sng" kern="1200" dirty="0">
              <a:solidFill>
                <a:srgbClr val="000000"/>
              </a:solidFill>
            </a:rPr>
            <a:t>To maintain proper back-up which can be called by Commission later</a:t>
          </a:r>
          <a:r>
            <a:rPr lang="en-US" sz="2000" b="1" kern="1200" dirty="0">
              <a:solidFill>
                <a:srgbClr val="000000"/>
              </a:solidFill>
            </a:rPr>
            <a:t>.</a:t>
          </a:r>
        </a:p>
        <a:p>
          <a:pPr marL="228600" lvl="1" indent="-228600" algn="just" defTabSz="889000" rtl="0">
            <a:lnSpc>
              <a:spcPct val="90000"/>
            </a:lnSpc>
            <a:spcBef>
              <a:spcPct val="0"/>
            </a:spcBef>
            <a:spcAft>
              <a:spcPct val="15000"/>
            </a:spcAft>
            <a:buChar char="••"/>
          </a:pPr>
          <a:r>
            <a:rPr lang="en-US" sz="2000" kern="1200" dirty="0">
              <a:solidFill>
                <a:srgbClr val="000000"/>
              </a:solidFill>
            </a:rPr>
            <a:t>Will enter expenditure incurred by the candidate on major expenses and corresponding notified rates against each item( major public meetings/rallies) in the Shadow Observation Register, </a:t>
          </a:r>
          <a:r>
            <a:rPr lang="en-US" sz="2000" b="1" kern="1200" dirty="0"/>
            <a:t>reported by various teams and calculate the total expenditure of the event observed for each candidate.</a:t>
          </a:r>
          <a:endParaRPr lang="en-US" sz="2000" kern="1200" dirty="0">
            <a:solidFill>
              <a:srgbClr val="000000"/>
            </a:solidFill>
          </a:endParaRPr>
        </a:p>
      </dsp:txBody>
      <dsp:txXfrm rot="-5400000">
        <a:off x="2115341" y="402754"/>
        <a:ext cx="7420484" cy="4376091"/>
      </dsp:txXfrm>
    </dsp:sp>
    <dsp:sp modelId="{4C8F3B40-9E99-604C-B106-DE634FF7DF57}">
      <dsp:nvSpPr>
        <dsp:cNvPr id="0" name=""/>
        <dsp:cNvSpPr/>
      </dsp:nvSpPr>
      <dsp:spPr>
        <a:xfrm>
          <a:off x="0" y="369836"/>
          <a:ext cx="2115251" cy="4612297"/>
        </a:xfrm>
        <a:prstGeom prst="roundRect">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b="1" kern="1200" dirty="0">
              <a:solidFill>
                <a:srgbClr val="000000"/>
              </a:solidFill>
            </a:rPr>
            <a:t>Accounting Team</a:t>
          </a:r>
        </a:p>
      </dsp:txBody>
      <dsp:txXfrm>
        <a:off x="103258" y="473094"/>
        <a:ext cx="1908735" cy="4405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0A126-2B61-451A-8708-B523E39CFAD0}">
      <dsp:nvSpPr>
        <dsp:cNvPr id="0" name=""/>
        <dsp:cNvSpPr/>
      </dsp:nvSpPr>
      <dsp:spPr>
        <a:xfrm rot="5400000">
          <a:off x="5790184" y="-1262285"/>
          <a:ext cx="3752849" cy="7215632"/>
        </a:xfrm>
        <a:prstGeom prst="round2SameRect">
          <a:avLst/>
        </a:prstGeom>
        <a:no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rgbClr val="000000"/>
              </a:solidFill>
            </a:rPr>
            <a:t>Certifying advt. proposals of candidates,</a:t>
          </a:r>
          <a:r>
            <a:rPr lang="en-US" sz="2800" kern="1200" dirty="0">
              <a:solidFill>
                <a:srgbClr val="000000"/>
              </a:solidFill>
              <a:latin typeface="Trebuchet MS" panose="020B0603020202020204"/>
            </a:rPr>
            <a:t> </a:t>
          </a:r>
          <a:endParaRPr lang="en-US" sz="2800" b="1" kern="1200" dirty="0">
            <a:solidFill>
              <a:srgbClr val="000000"/>
            </a:solidFill>
          </a:endParaRPr>
        </a:p>
        <a:p>
          <a:pPr marL="285750" lvl="1" indent="-285750" algn="l" defTabSz="1244600" rtl="0">
            <a:lnSpc>
              <a:spcPct val="90000"/>
            </a:lnSpc>
            <a:spcBef>
              <a:spcPct val="0"/>
            </a:spcBef>
            <a:spcAft>
              <a:spcPct val="15000"/>
            </a:spcAft>
            <a:buChar char="••"/>
          </a:pPr>
          <a:r>
            <a:rPr lang="en-US" sz="2800" kern="1200" dirty="0">
              <a:solidFill>
                <a:srgbClr val="000000"/>
              </a:solidFill>
            </a:rPr>
            <a:t>Scanning media for suspected </a:t>
          </a:r>
          <a:r>
            <a:rPr lang="en-US" sz="2800" b="1" kern="1200" dirty="0">
              <a:solidFill>
                <a:srgbClr val="000000"/>
              </a:solidFill>
            </a:rPr>
            <a:t>‘paid news’</a:t>
          </a:r>
          <a:r>
            <a:rPr lang="en-US" sz="2800" b="1" kern="1200" dirty="0">
              <a:solidFill>
                <a:srgbClr val="000000"/>
              </a:solidFill>
              <a:latin typeface="Trebuchet MS" panose="020B0603020202020204"/>
            </a:rPr>
            <a:t> </a:t>
          </a:r>
          <a:r>
            <a:rPr lang="en-US" sz="2800" b="1" kern="1200" dirty="0">
              <a:solidFill>
                <a:srgbClr val="000000"/>
              </a:solidFill>
            </a:rPr>
            <a:t> </a:t>
          </a:r>
          <a:r>
            <a:rPr lang="en-US" sz="2800" b="0" kern="1200" dirty="0">
              <a:solidFill>
                <a:srgbClr val="000000"/>
              </a:solidFill>
            </a:rPr>
            <a:t>and</a:t>
          </a:r>
          <a:r>
            <a:rPr lang="en-US" sz="2800" b="1" kern="1200" dirty="0">
              <a:solidFill>
                <a:srgbClr val="000000"/>
              </a:solidFill>
            </a:rPr>
            <a:t> </a:t>
          </a:r>
          <a:r>
            <a:rPr lang="en-US" sz="2800" kern="1200" dirty="0">
              <a:solidFill>
                <a:srgbClr val="000000"/>
              </a:solidFill>
            </a:rPr>
            <a:t>examination of complaints, reference by EO.</a:t>
          </a:r>
          <a:r>
            <a:rPr lang="en-US" sz="2800" kern="1200" dirty="0">
              <a:solidFill>
                <a:srgbClr val="000000"/>
              </a:solidFill>
              <a:latin typeface="Trebuchet MS" panose="020B0603020202020204"/>
            </a:rPr>
            <a:t> </a:t>
          </a:r>
          <a:r>
            <a:rPr lang="en-US" sz="2800" b="0" kern="1200" dirty="0">
              <a:solidFill>
                <a:srgbClr val="000000"/>
              </a:solidFill>
              <a:latin typeface="Trebuchet MS" panose="020B0603020202020204"/>
            </a:rPr>
            <a:t> </a:t>
          </a:r>
          <a:endParaRPr lang="en-US" sz="2800" b="1" kern="1200" dirty="0">
            <a:solidFill>
              <a:srgbClr val="000000"/>
            </a:solidFill>
          </a:endParaRPr>
        </a:p>
        <a:p>
          <a:pPr marL="285750" lvl="1" indent="-285750" algn="l" defTabSz="1244600" rtl="0">
            <a:lnSpc>
              <a:spcPct val="90000"/>
            </a:lnSpc>
            <a:spcBef>
              <a:spcPct val="0"/>
            </a:spcBef>
            <a:spcAft>
              <a:spcPct val="15000"/>
            </a:spcAft>
            <a:buChar char="••"/>
          </a:pPr>
          <a:r>
            <a:rPr lang="en-US" sz="2800" kern="1200" dirty="0">
              <a:solidFill>
                <a:srgbClr val="000000"/>
              </a:solidFill>
            </a:rPr>
            <a:t>Infrastructure shall be functional for the </a:t>
          </a:r>
          <a:r>
            <a:rPr lang="en-US" sz="2800" kern="1200" dirty="0">
              <a:solidFill>
                <a:srgbClr val="000000"/>
              </a:solidFill>
              <a:latin typeface="Trebuchet MS" panose="020B0603020202020204"/>
            </a:rPr>
            <a:t>DMCMC</a:t>
          </a:r>
          <a:endParaRPr lang="en-US" sz="2800" kern="1200" dirty="0">
            <a:solidFill>
              <a:srgbClr val="000000"/>
            </a:solidFill>
          </a:endParaRPr>
        </a:p>
      </dsp:txBody>
      <dsp:txXfrm rot="-5400000">
        <a:off x="4058793" y="652305"/>
        <a:ext cx="7032433" cy="3386451"/>
      </dsp:txXfrm>
    </dsp:sp>
    <dsp:sp modelId="{FEAF3F06-6713-4F10-A6DE-03E03B5D98BE}">
      <dsp:nvSpPr>
        <dsp:cNvPr id="0" name=""/>
        <dsp:cNvSpPr/>
      </dsp:nvSpPr>
      <dsp:spPr>
        <a:xfrm>
          <a:off x="0" y="0"/>
          <a:ext cx="4058793" cy="4691062"/>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en-US" sz="2800" b="0" kern="1200" dirty="0">
              <a:solidFill>
                <a:srgbClr val="000000"/>
              </a:solidFill>
            </a:rPr>
            <a:t>A</a:t>
          </a:r>
          <a:r>
            <a:rPr lang="en-US" sz="2800" b="1" kern="1200" dirty="0">
              <a:solidFill>
                <a:srgbClr val="000000"/>
              </a:solidFill>
            </a:rPr>
            <a:t> Dist. Level MCMC </a:t>
          </a:r>
          <a:r>
            <a:rPr lang="en-US" sz="2800" kern="1200" dirty="0">
              <a:solidFill>
                <a:srgbClr val="000000"/>
              </a:solidFill>
            </a:rPr>
            <a:t>comprising </a:t>
          </a:r>
          <a:r>
            <a:rPr lang="en-US" sz="2800" b="1" i="1" u="sng" kern="1200" dirty="0">
              <a:solidFill>
                <a:srgbClr val="000000"/>
              </a:solidFill>
            </a:rPr>
            <a:t>DEO/RO, ARO ,Central Govt. I&amp;B Official(if any) and 1 citizen/ journalist nominee of Press Council of India/ DPRO or DIO equivalent- member secy.</a:t>
          </a:r>
          <a:r>
            <a:rPr lang="en-US" sz="3200" kern="1200" dirty="0">
              <a:solidFill>
                <a:srgbClr val="000000"/>
              </a:solidFill>
              <a:latin typeface="Trebuchet MS" panose="020B0603020202020204"/>
            </a:rPr>
            <a:t> </a:t>
          </a:r>
          <a:endParaRPr lang="en-US" sz="3200" b="0" kern="1200" dirty="0">
            <a:solidFill>
              <a:srgbClr val="000000"/>
            </a:solidFill>
          </a:endParaRPr>
        </a:p>
      </dsp:txBody>
      <dsp:txXfrm>
        <a:off x="198134" y="198134"/>
        <a:ext cx="3662525" cy="4294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DEEDC-A6B6-9842-A2FC-DE6B7E7FDA71}">
      <dsp:nvSpPr>
        <dsp:cNvPr id="0" name=""/>
        <dsp:cNvSpPr/>
      </dsp:nvSpPr>
      <dsp:spPr>
        <a:xfrm>
          <a:off x="385181" y="4730"/>
          <a:ext cx="2445180" cy="930802"/>
        </a:xfrm>
        <a:prstGeom prst="roundRect">
          <a:avLst>
            <a:gd name="adj" fmla="val 10000"/>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rPr>
            <a:t>Print Media</a:t>
          </a:r>
        </a:p>
      </dsp:txBody>
      <dsp:txXfrm>
        <a:off x="412443" y="31992"/>
        <a:ext cx="2390656" cy="876278"/>
      </dsp:txXfrm>
    </dsp:sp>
    <dsp:sp modelId="{4150BB30-643E-8040-8A4E-28E27DDC7B63}">
      <dsp:nvSpPr>
        <dsp:cNvPr id="0" name=""/>
        <dsp:cNvSpPr/>
      </dsp:nvSpPr>
      <dsp:spPr>
        <a:xfrm>
          <a:off x="629699" y="935532"/>
          <a:ext cx="244518" cy="698101"/>
        </a:xfrm>
        <a:custGeom>
          <a:avLst/>
          <a:gdLst/>
          <a:ahLst/>
          <a:cxnLst/>
          <a:rect l="0" t="0" r="0" b="0"/>
          <a:pathLst>
            <a:path>
              <a:moveTo>
                <a:pt x="0" y="0"/>
              </a:moveTo>
              <a:lnTo>
                <a:pt x="0" y="698101"/>
              </a:lnTo>
              <a:lnTo>
                <a:pt x="244518" y="69810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32DB91-82E7-8B49-BF97-E21D203C62D8}">
      <dsp:nvSpPr>
        <dsp:cNvPr id="0" name=""/>
        <dsp:cNvSpPr/>
      </dsp:nvSpPr>
      <dsp:spPr>
        <a:xfrm>
          <a:off x="874217" y="1168233"/>
          <a:ext cx="2066931" cy="9308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000000"/>
              </a:solidFill>
            </a:rPr>
            <a:t>Local Newspapers</a:t>
          </a:r>
        </a:p>
      </dsp:txBody>
      <dsp:txXfrm>
        <a:off x="901479" y="1195495"/>
        <a:ext cx="2012407" cy="876278"/>
      </dsp:txXfrm>
    </dsp:sp>
    <dsp:sp modelId="{B6270F9B-111C-5048-BF9C-08980A8AFF6C}">
      <dsp:nvSpPr>
        <dsp:cNvPr id="0" name=""/>
        <dsp:cNvSpPr/>
      </dsp:nvSpPr>
      <dsp:spPr>
        <a:xfrm>
          <a:off x="629699" y="935532"/>
          <a:ext cx="244518" cy="1861604"/>
        </a:xfrm>
        <a:custGeom>
          <a:avLst/>
          <a:gdLst/>
          <a:ahLst/>
          <a:cxnLst/>
          <a:rect l="0" t="0" r="0" b="0"/>
          <a:pathLst>
            <a:path>
              <a:moveTo>
                <a:pt x="0" y="0"/>
              </a:moveTo>
              <a:lnTo>
                <a:pt x="0" y="1861604"/>
              </a:lnTo>
              <a:lnTo>
                <a:pt x="244518" y="186160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ED6063-26DA-F346-AF3D-2B2E6FF15E71}">
      <dsp:nvSpPr>
        <dsp:cNvPr id="0" name=""/>
        <dsp:cNvSpPr/>
      </dsp:nvSpPr>
      <dsp:spPr>
        <a:xfrm>
          <a:off x="874217" y="2331736"/>
          <a:ext cx="2066931" cy="9308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875044"/>
              <a:satOff val="-2813"/>
              <a:lumOff val="-4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000000"/>
              </a:solidFill>
            </a:rPr>
            <a:t>Other newspapers in circulation in area</a:t>
          </a:r>
        </a:p>
      </dsp:txBody>
      <dsp:txXfrm>
        <a:off x="901479" y="2358998"/>
        <a:ext cx="2012407" cy="876278"/>
      </dsp:txXfrm>
    </dsp:sp>
    <dsp:sp modelId="{9C700B86-F565-7F46-96D5-4BCA72D062D3}">
      <dsp:nvSpPr>
        <dsp:cNvPr id="0" name=""/>
        <dsp:cNvSpPr/>
      </dsp:nvSpPr>
      <dsp:spPr>
        <a:xfrm>
          <a:off x="629699" y="935532"/>
          <a:ext cx="244518" cy="3025107"/>
        </a:xfrm>
        <a:custGeom>
          <a:avLst/>
          <a:gdLst/>
          <a:ahLst/>
          <a:cxnLst/>
          <a:rect l="0" t="0" r="0" b="0"/>
          <a:pathLst>
            <a:path>
              <a:moveTo>
                <a:pt x="0" y="0"/>
              </a:moveTo>
              <a:lnTo>
                <a:pt x="0" y="3025107"/>
              </a:lnTo>
              <a:lnTo>
                <a:pt x="244518" y="302510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0C87A0-5998-2B41-9F46-E5341D2D8FB1}">
      <dsp:nvSpPr>
        <dsp:cNvPr id="0" name=""/>
        <dsp:cNvSpPr/>
      </dsp:nvSpPr>
      <dsp:spPr>
        <a:xfrm>
          <a:off x="874217" y="3495238"/>
          <a:ext cx="2066931" cy="9308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000000"/>
              </a:solidFill>
            </a:rPr>
            <a:t>Magazines</a:t>
          </a:r>
        </a:p>
      </dsp:txBody>
      <dsp:txXfrm>
        <a:off x="901479" y="3522500"/>
        <a:ext cx="2012407" cy="876278"/>
      </dsp:txXfrm>
    </dsp:sp>
    <dsp:sp modelId="{894681E9-D514-C441-B480-D0B084E38E33}">
      <dsp:nvSpPr>
        <dsp:cNvPr id="0" name=""/>
        <dsp:cNvSpPr/>
      </dsp:nvSpPr>
      <dsp:spPr>
        <a:xfrm>
          <a:off x="629699" y="935532"/>
          <a:ext cx="284371" cy="4139808"/>
        </a:xfrm>
        <a:custGeom>
          <a:avLst/>
          <a:gdLst/>
          <a:ahLst/>
          <a:cxnLst/>
          <a:rect l="0" t="0" r="0" b="0"/>
          <a:pathLst>
            <a:path>
              <a:moveTo>
                <a:pt x="0" y="0"/>
              </a:moveTo>
              <a:lnTo>
                <a:pt x="0" y="4139808"/>
              </a:lnTo>
              <a:lnTo>
                <a:pt x="284371" y="413980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7199BE-ADCD-AD4B-9F0D-7A4C9C81D0BB}">
      <dsp:nvSpPr>
        <dsp:cNvPr id="0" name=""/>
        <dsp:cNvSpPr/>
      </dsp:nvSpPr>
      <dsp:spPr>
        <a:xfrm>
          <a:off x="914071" y="4609939"/>
          <a:ext cx="2127099" cy="9308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000000"/>
              </a:solidFill>
            </a:rPr>
            <a:t>Pamphlets &amp; Posters</a:t>
          </a:r>
        </a:p>
      </dsp:txBody>
      <dsp:txXfrm>
        <a:off x="941333" y="4637201"/>
        <a:ext cx="2072575" cy="876278"/>
      </dsp:txXfrm>
    </dsp:sp>
    <dsp:sp modelId="{3568FB9D-9236-4F41-91F6-029DB40CCBF3}">
      <dsp:nvSpPr>
        <dsp:cNvPr id="0" name=""/>
        <dsp:cNvSpPr/>
      </dsp:nvSpPr>
      <dsp:spPr>
        <a:xfrm>
          <a:off x="5994121" y="0"/>
          <a:ext cx="2628864" cy="930802"/>
        </a:xfrm>
        <a:prstGeom prst="roundRect">
          <a:avLst>
            <a:gd name="adj" fmla="val 10000"/>
          </a:avLst>
        </a:prstGeom>
        <a:no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rPr>
            <a:t>Electronic Media</a:t>
          </a:r>
        </a:p>
      </dsp:txBody>
      <dsp:txXfrm>
        <a:off x="6021383" y="27262"/>
        <a:ext cx="2574340" cy="876278"/>
      </dsp:txXfrm>
    </dsp:sp>
    <dsp:sp modelId="{6BB0F689-BC16-5C42-B241-D1888519380C}">
      <dsp:nvSpPr>
        <dsp:cNvPr id="0" name=""/>
        <dsp:cNvSpPr/>
      </dsp:nvSpPr>
      <dsp:spPr>
        <a:xfrm>
          <a:off x="6257007" y="930802"/>
          <a:ext cx="262901" cy="696242"/>
        </a:xfrm>
        <a:custGeom>
          <a:avLst/>
          <a:gdLst/>
          <a:ahLst/>
          <a:cxnLst/>
          <a:rect l="0" t="0" r="0" b="0"/>
          <a:pathLst>
            <a:path>
              <a:moveTo>
                <a:pt x="0" y="0"/>
              </a:moveTo>
              <a:lnTo>
                <a:pt x="0" y="696242"/>
              </a:lnTo>
              <a:lnTo>
                <a:pt x="262901" y="69624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0CED60-AD82-3C4E-A5B7-0E7696AC67DD}">
      <dsp:nvSpPr>
        <dsp:cNvPr id="0" name=""/>
        <dsp:cNvSpPr/>
      </dsp:nvSpPr>
      <dsp:spPr>
        <a:xfrm>
          <a:off x="6519909" y="1161643"/>
          <a:ext cx="2146966" cy="9308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000000"/>
              </a:solidFill>
            </a:rPr>
            <a:t>Radio including Private FM</a:t>
          </a:r>
        </a:p>
      </dsp:txBody>
      <dsp:txXfrm>
        <a:off x="6547171" y="1188905"/>
        <a:ext cx="2092442" cy="876278"/>
      </dsp:txXfrm>
    </dsp:sp>
    <dsp:sp modelId="{1088580E-846A-EB49-8FA6-8EF619CB2056}">
      <dsp:nvSpPr>
        <dsp:cNvPr id="0" name=""/>
        <dsp:cNvSpPr/>
      </dsp:nvSpPr>
      <dsp:spPr>
        <a:xfrm>
          <a:off x="6257007" y="930802"/>
          <a:ext cx="262901" cy="1859744"/>
        </a:xfrm>
        <a:custGeom>
          <a:avLst/>
          <a:gdLst/>
          <a:ahLst/>
          <a:cxnLst/>
          <a:rect l="0" t="0" r="0" b="0"/>
          <a:pathLst>
            <a:path>
              <a:moveTo>
                <a:pt x="0" y="0"/>
              </a:moveTo>
              <a:lnTo>
                <a:pt x="0" y="1859744"/>
              </a:lnTo>
              <a:lnTo>
                <a:pt x="262901" y="185974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768E95-B909-E34B-8510-E42F68F62E14}">
      <dsp:nvSpPr>
        <dsp:cNvPr id="0" name=""/>
        <dsp:cNvSpPr/>
      </dsp:nvSpPr>
      <dsp:spPr>
        <a:xfrm>
          <a:off x="6519909" y="2325146"/>
          <a:ext cx="2146966" cy="9308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9375220"/>
              <a:satOff val="-14067"/>
              <a:lumOff val="-22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000000"/>
              </a:solidFill>
            </a:rPr>
            <a:t>TV channels, cable network</a:t>
          </a:r>
        </a:p>
      </dsp:txBody>
      <dsp:txXfrm>
        <a:off x="6547171" y="2352408"/>
        <a:ext cx="2092442" cy="876278"/>
      </dsp:txXfrm>
    </dsp:sp>
    <dsp:sp modelId="{097DD7CE-FD6D-A04B-B319-B83CAB7F8580}">
      <dsp:nvSpPr>
        <dsp:cNvPr id="0" name=""/>
        <dsp:cNvSpPr/>
      </dsp:nvSpPr>
      <dsp:spPr>
        <a:xfrm>
          <a:off x="6257007" y="930802"/>
          <a:ext cx="262901" cy="3023247"/>
        </a:xfrm>
        <a:custGeom>
          <a:avLst/>
          <a:gdLst/>
          <a:ahLst/>
          <a:cxnLst/>
          <a:rect l="0" t="0" r="0" b="0"/>
          <a:pathLst>
            <a:path>
              <a:moveTo>
                <a:pt x="0" y="0"/>
              </a:moveTo>
              <a:lnTo>
                <a:pt x="0" y="3023247"/>
              </a:lnTo>
              <a:lnTo>
                <a:pt x="262901" y="3023247"/>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CD17BA-AC70-D843-BB3B-F7FE24A7CE7B}">
      <dsp:nvSpPr>
        <dsp:cNvPr id="0" name=""/>
        <dsp:cNvSpPr/>
      </dsp:nvSpPr>
      <dsp:spPr>
        <a:xfrm>
          <a:off x="6519909" y="3488648"/>
          <a:ext cx="2146966" cy="9308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a:solidFill>
                <a:srgbClr val="000000"/>
              </a:solidFill>
            </a:rPr>
            <a:t>Bulk SMS</a:t>
          </a:r>
        </a:p>
      </dsp:txBody>
      <dsp:txXfrm>
        <a:off x="6547171" y="3515910"/>
        <a:ext cx="2092442" cy="8762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3">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5"/>
          </a:xfrm>
          <a:prstGeom prst="rect">
            <a:avLst/>
          </a:prstGeom>
        </p:spPr>
        <p:txBody>
          <a:bodyPr vert="horz" lIns="92108" tIns="46054" rIns="92108" bIns="46054" rtlCol="0"/>
          <a:lstStyle>
            <a:lvl1pPr algn="l">
              <a:defRPr sz="1200"/>
            </a:lvl1pPr>
          </a:lstStyle>
          <a:p>
            <a:endParaRPr lang="en-IN"/>
          </a:p>
        </p:txBody>
      </p:sp>
      <p:sp>
        <p:nvSpPr>
          <p:cNvPr id="3" name="Date Placeholder 2"/>
          <p:cNvSpPr>
            <a:spLocks noGrp="1"/>
          </p:cNvSpPr>
          <p:nvPr>
            <p:ph type="dt" sz="quarter" idx="1"/>
          </p:nvPr>
        </p:nvSpPr>
        <p:spPr>
          <a:xfrm>
            <a:off x="3850442" y="0"/>
            <a:ext cx="2945660" cy="498055"/>
          </a:xfrm>
          <a:prstGeom prst="rect">
            <a:avLst/>
          </a:prstGeom>
        </p:spPr>
        <p:txBody>
          <a:bodyPr vert="horz" lIns="92108" tIns="46054" rIns="92108" bIns="46054" rtlCol="0"/>
          <a:lstStyle>
            <a:lvl1pPr algn="r">
              <a:defRPr sz="1200"/>
            </a:lvl1pPr>
          </a:lstStyle>
          <a:p>
            <a:fld id="{290F8ACC-E0DD-45F5-9C5B-68A9F3B1A1D4}" type="datetimeFigureOut">
              <a:rPr lang="en-IN" smtClean="0"/>
              <a:pPr/>
              <a:t>27-09-2023</a:t>
            </a:fld>
            <a:endParaRPr lang="en-IN"/>
          </a:p>
        </p:txBody>
      </p:sp>
      <p:sp>
        <p:nvSpPr>
          <p:cNvPr id="4" name="Footer Placeholder 3"/>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lang="en-IN"/>
          </a:p>
        </p:txBody>
      </p:sp>
      <p:sp>
        <p:nvSpPr>
          <p:cNvPr id="5" name="Slide Number Placeholder 4"/>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D1DFE07A-0FE4-4AFD-AEB2-E5E036823FEB}" type="slidenum">
              <a:rPr lang="en-IN" smtClean="0"/>
              <a:pPr/>
              <a:t>‹#›</a:t>
            </a:fld>
            <a:endParaRPr lang="en-IN"/>
          </a:p>
        </p:txBody>
      </p:sp>
    </p:spTree>
    <p:extLst>
      <p:ext uri="{BB962C8B-B14F-4D97-AF65-F5344CB8AC3E}">
        <p14:creationId xmlns:p14="http://schemas.microsoft.com/office/powerpoint/2010/main" val="2799228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5"/>
          </a:xfrm>
          <a:prstGeom prst="rect">
            <a:avLst/>
          </a:prstGeom>
        </p:spPr>
        <p:txBody>
          <a:bodyPr vert="horz" lIns="92108" tIns="46054" rIns="92108" bIns="46054" rtlCol="0"/>
          <a:lstStyle>
            <a:lvl1pPr algn="l">
              <a:defRPr sz="1200"/>
            </a:lvl1pPr>
          </a:lstStyle>
          <a:p>
            <a:endParaRPr lang="en-IN"/>
          </a:p>
        </p:txBody>
      </p:sp>
      <p:sp>
        <p:nvSpPr>
          <p:cNvPr id="3" name="Date Placeholder 2"/>
          <p:cNvSpPr>
            <a:spLocks noGrp="1"/>
          </p:cNvSpPr>
          <p:nvPr>
            <p:ph type="dt" idx="1"/>
          </p:nvPr>
        </p:nvSpPr>
        <p:spPr>
          <a:xfrm>
            <a:off x="3850442" y="0"/>
            <a:ext cx="2945660" cy="498055"/>
          </a:xfrm>
          <a:prstGeom prst="rect">
            <a:avLst/>
          </a:prstGeom>
        </p:spPr>
        <p:txBody>
          <a:bodyPr vert="horz" lIns="92108" tIns="46054" rIns="92108" bIns="46054" rtlCol="0"/>
          <a:lstStyle>
            <a:lvl1pPr algn="r">
              <a:defRPr sz="1200"/>
            </a:lvl1pPr>
          </a:lstStyle>
          <a:p>
            <a:fld id="{A8AE7BF0-F823-4F94-888B-E78419F06EB8}" type="datetimeFigureOut">
              <a:rPr lang="en-IN" smtClean="0"/>
              <a:pPr/>
              <a:t>27-09-2023</a:t>
            </a:fld>
            <a:endParaRPr lang="en-IN"/>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2108" tIns="46054" rIns="92108" bIns="46054" rtlCol="0" anchor="ctr"/>
          <a:lstStyle/>
          <a:p>
            <a:endParaRPr lang="en-IN"/>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en-IN"/>
          </a:p>
        </p:txBody>
      </p:sp>
      <p:sp>
        <p:nvSpPr>
          <p:cNvPr id="7" name="Slide Number Placeholder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6A52DD40-3038-4FD4-A142-319A5B3CAB5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A52DD40-3038-4FD4-A142-319A5B3CAB5D}" type="slidenum">
              <a:rPr lang="en-IN" smtClean="0"/>
              <a:pPr/>
              <a:t>27</a:t>
            </a:fld>
            <a:endParaRPr lang="en-IN"/>
          </a:p>
        </p:txBody>
      </p:sp>
    </p:spTree>
    <p:extLst>
      <p:ext uri="{BB962C8B-B14F-4D97-AF65-F5344CB8AC3E}">
        <p14:creationId xmlns:p14="http://schemas.microsoft.com/office/powerpoint/2010/main" val="150173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106C46-1BC3-46CA-A56A-364BAE842B7A}" type="slidenum">
              <a:rPr lang="en-IN" smtClean="0"/>
              <a:pPr/>
              <a:t>57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8E09FD7-489B-434A-A21D-25CF446FE4C1}" type="slidenum">
              <a:rPr lang="en-US" smtClean="0"/>
              <a:pPr/>
              <a:t>59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I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bwMode="auto">
          <a:xfrm>
            <a:off x="-200025" y="820738"/>
            <a:ext cx="7197725" cy="4049712"/>
          </a:xfrm>
          <a:solidFill>
            <a:srgbClr val="FFFFFF"/>
          </a:solidFill>
          <a:ln>
            <a:solidFill>
              <a:srgbClr val="000000"/>
            </a:solidFill>
            <a:miter lim="800000"/>
          </a:ln>
        </p:spPr>
      </p:sp>
      <p:sp>
        <p:nvSpPr>
          <p:cNvPr id="890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lstStyle/>
          <a:p>
            <a:endParaRPr lang="en-IN" altLang="en-US">
              <a:latin typeface="Times New Roman" panose="02020603050405020304" pitchFamily="18" charset="0"/>
            </a:endParaRPr>
          </a:p>
        </p:txBody>
      </p:sp>
    </p:spTree>
    <p:extLst>
      <p:ext uri="{BB962C8B-B14F-4D97-AF65-F5344CB8AC3E}">
        <p14:creationId xmlns:p14="http://schemas.microsoft.com/office/powerpoint/2010/main" val="120341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179D2B-4B47-4E12-BD97-9CE0D110BB8A}"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B146B-9143-461E-8FEA-05D243EACF01}"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11587D-0D35-442E-B298-2B5181C6175D}"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C6BDE1-D8A7-4E92-BB50-3C8382ACBD28}"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F3FC1-F792-4B95-A0B7-07EC598C4D3C}"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F5551-C250-4631-8208-0A64ADACA72E}" type="datetime1">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E45048-F09A-437B-8B70-1ACE50885900}"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2F9068-57E7-458A-87D4-26B690D18E36}" type="datetime1">
              <a:rPr lang="en-US" smtClean="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0C012-DDDE-4161-8207-B741BA9846B8}" type="datetime1">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8FB11-2885-45F1-8EF8-D1EDD7B2E69D}" type="datetime1">
              <a:rPr lang="en-US" smtClean="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3979A-9F15-4C84-8E2E-AC589B33282E}"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64F84-C5DF-4957-82C7-89CBF821D40D}" type="datetime1">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6E2C4-256F-44B6-8B0E-0E2120F03E9B}" type="datetime1">
              <a:rPr lang="en-US" smtClean="0"/>
              <a:t>9/27/2023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oleObject" Target="../embeddings/oleObject3.bin"/><Relationship Id="rId4" Type="http://schemas.openxmlformats.org/officeDocument/2006/relationships/image" Target="../media/image19.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CCC8190-6253-76CE-DB60-4BADCF98DACC}"/>
              </a:ext>
            </a:extLst>
          </p:cNvPr>
          <p:cNvSpPr>
            <a:spLocks noGrp="1"/>
          </p:cNvSpPr>
          <p:nvPr>
            <p:ph type="title"/>
          </p:nvPr>
        </p:nvSpPr>
        <p:spPr>
          <a:xfrm>
            <a:off x="304800" y="183092"/>
            <a:ext cx="11582400" cy="565149"/>
          </a:xfrm>
          <a:ln>
            <a:solidFill>
              <a:schemeClr val="tx1"/>
            </a:solidFill>
          </a:ln>
        </p:spPr>
        <p:txBody>
          <a:bodyPr>
            <a:normAutofit fontScale="90000"/>
          </a:bodyPr>
          <a:lstStyle/>
          <a:p>
            <a:pPr>
              <a:defRPr/>
            </a:pPr>
            <a:r>
              <a:rPr lang="en-US" sz="3200" b="1" dirty="0">
                <a:latin typeface="Calibri" panose="020F0502020204030204" pitchFamily="34" charset="0"/>
                <a:cs typeface="Calibri" panose="020F0502020204030204" pitchFamily="34" charset="0"/>
              </a:rPr>
              <a:t>Theme </a:t>
            </a:r>
            <a:r>
              <a:rPr lang="en-US" sz="3200" b="1" dirty="0" smtClean="0">
                <a:latin typeface="Calibri" panose="020F0502020204030204" pitchFamily="34" charset="0"/>
                <a:cs typeface="Calibri" panose="020F0502020204030204" pitchFamily="34" charset="0"/>
              </a:rPr>
              <a:t>15  </a:t>
            </a:r>
            <a:r>
              <a:rPr lang="en-US" sz="3200" b="1" dirty="0">
                <a:latin typeface="Calibri" panose="020F0502020204030204" pitchFamily="34" charset="0"/>
                <a:cs typeface="Calibri" panose="020F0502020204030204" pitchFamily="34" charset="0"/>
              </a:rPr>
              <a:t>- </a:t>
            </a:r>
            <a:r>
              <a:rPr lang="en-US" sz="3200" b="1" dirty="0" smtClean="0">
                <a:latin typeface="Calibri" panose="020F0502020204030204" pitchFamily="34" charset="0"/>
                <a:cs typeface="Calibri" panose="020F0502020204030204" pitchFamily="34" charset="0"/>
              </a:rPr>
              <a:t>Election Expenditure Monitoring</a:t>
            </a:r>
            <a:endParaRPr lang="en-US" altLang="en-US" sz="3200" b="1" dirty="0"/>
          </a:p>
        </p:txBody>
      </p:sp>
      <p:sp>
        <p:nvSpPr>
          <p:cNvPr id="7174" name="Slide Number Placeholder 1">
            <a:extLst>
              <a:ext uri="{FF2B5EF4-FFF2-40B4-BE49-F238E27FC236}">
                <a16:creationId xmlns:a16="http://schemas.microsoft.com/office/drawing/2014/main" id="{AB15B0AA-EFF0-6C92-4BF4-C006A2355F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990575" indent="-380990" eaLnBrk="0" hangingPunct="0">
              <a:defRPr>
                <a:solidFill>
                  <a:schemeClr val="tx1"/>
                </a:solidFill>
                <a:latin typeface="Calibri" panose="020F0502020204030204" pitchFamily="34" charset="0"/>
                <a:cs typeface="Arial" panose="020B0604020202020204" pitchFamily="34" charset="0"/>
              </a:defRPr>
            </a:lvl2pPr>
            <a:lvl3pPr marL="1523962" indent="-304792" eaLnBrk="0" hangingPunct="0">
              <a:defRPr>
                <a:solidFill>
                  <a:schemeClr val="tx1"/>
                </a:solidFill>
                <a:latin typeface="Calibri" panose="020F0502020204030204" pitchFamily="34" charset="0"/>
                <a:cs typeface="Arial" panose="020B0604020202020204" pitchFamily="34" charset="0"/>
              </a:defRPr>
            </a:lvl3pPr>
            <a:lvl4pPr marL="2133547" indent="-304792" eaLnBrk="0" hangingPunct="0">
              <a:defRPr>
                <a:solidFill>
                  <a:schemeClr val="tx1"/>
                </a:solidFill>
                <a:latin typeface="Calibri" panose="020F0502020204030204" pitchFamily="34" charset="0"/>
                <a:cs typeface="Arial" panose="020B0604020202020204" pitchFamily="34" charset="0"/>
              </a:defRPr>
            </a:lvl4pPr>
            <a:lvl5pPr marL="2743131" indent="-304792" eaLnBrk="0" hangingPunct="0">
              <a:defRPr>
                <a:solidFill>
                  <a:schemeClr val="tx1"/>
                </a:solidFill>
                <a:latin typeface="Calibri" panose="020F0502020204030204" pitchFamily="34" charset="0"/>
                <a:cs typeface="Arial" panose="020B0604020202020204" pitchFamily="34" charset="0"/>
              </a:defRPr>
            </a:lvl5pPr>
            <a:lvl6pPr marL="3352716"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228E23F-9CDD-45A9-8271-CB4EF952CE1A}" type="slidenum">
              <a:rPr lang="en-US" altLang="en-US">
                <a:solidFill>
                  <a:srgbClr val="FFFFFF"/>
                </a:solidFill>
              </a:rPr>
              <a:pPr eaLnBrk="1" hangingPunct="1"/>
              <a:t>1</a:t>
            </a:fld>
            <a:endParaRPr lang="en-US" altLang="en-US">
              <a:solidFill>
                <a:srgbClr val="FFFFFF"/>
              </a:solidFill>
            </a:endParaRPr>
          </a:p>
        </p:txBody>
      </p:sp>
      <p:sp>
        <p:nvSpPr>
          <p:cNvPr id="6" name="Content Placeholder 2"/>
          <p:cNvSpPr>
            <a:spLocks noGrp="1"/>
          </p:cNvSpPr>
          <p:nvPr>
            <p:ph idx="1"/>
          </p:nvPr>
        </p:nvSpPr>
        <p:spPr>
          <a:xfrm>
            <a:off x="0" y="854332"/>
            <a:ext cx="12138334" cy="5886133"/>
          </a:xfrm>
        </p:spPr>
        <p:txBody>
          <a:bodyPr vert="horz" lIns="91440" tIns="45720" rIns="91440" bIns="45720" rtlCol="0" anchor="t">
            <a:normAutofit fontScale="92500" lnSpcReduction="20000"/>
          </a:bodyPr>
          <a:lstStyle/>
          <a:p>
            <a:pPr marL="0" indent="0" algn="ctr">
              <a:buNone/>
            </a:pPr>
            <a:r>
              <a:rPr lang="en-US" sz="2000" b="1" dirty="0" smtClean="0">
                <a:solidFill>
                  <a:schemeClr val="tx1"/>
                </a:solidFill>
                <a:latin typeface="Calibri" pitchFamily="34" charset="0"/>
                <a:cs typeface="Calibri" pitchFamily="34" charset="0"/>
              </a:rPr>
              <a:t>Guidance Plan:</a:t>
            </a:r>
          </a:p>
          <a:p>
            <a:pPr marL="514350" indent="-514350">
              <a:buFont typeface="+mj-lt"/>
              <a:buAutoNum type="arabicPeriod"/>
            </a:pPr>
            <a:r>
              <a:rPr lang="en-US" sz="2000" dirty="0" smtClean="0">
                <a:solidFill>
                  <a:schemeClr val="tx1"/>
                </a:solidFill>
                <a:latin typeface="Calibri" pitchFamily="34" charset="0"/>
                <a:cs typeface="Calibri" pitchFamily="34" charset="0"/>
              </a:rPr>
              <a:t>The mandate of </a:t>
            </a:r>
            <a:r>
              <a:rPr lang="en-US" sz="2000" b="1" dirty="0" smtClean="0">
                <a:solidFill>
                  <a:srgbClr val="FF0000"/>
                </a:solidFill>
                <a:latin typeface="Calibri" pitchFamily="34" charset="0"/>
                <a:cs typeface="Calibri" pitchFamily="34" charset="0"/>
              </a:rPr>
              <a:t>A324</a:t>
            </a:r>
            <a:r>
              <a:rPr lang="en-US" sz="2000" dirty="0" smtClean="0">
                <a:solidFill>
                  <a:srgbClr val="FF0000"/>
                </a:solidFill>
                <a:latin typeface="Calibri" pitchFamily="34" charset="0"/>
                <a:cs typeface="Calibri" pitchFamily="34" charset="0"/>
              </a:rPr>
              <a:t> </a:t>
            </a:r>
            <a:r>
              <a:rPr lang="en-US" sz="2000" dirty="0" smtClean="0">
                <a:solidFill>
                  <a:schemeClr val="tx1"/>
                </a:solidFill>
                <a:latin typeface="Calibri" pitchFamily="34" charset="0"/>
                <a:cs typeface="Calibri" pitchFamily="34" charset="0"/>
              </a:rPr>
              <a:t>i.e., </a:t>
            </a:r>
            <a:r>
              <a:rPr lang="en-US" sz="2000" b="1" i="1" u="sng" dirty="0" smtClean="0">
                <a:solidFill>
                  <a:schemeClr val="tx1"/>
                </a:solidFill>
                <a:latin typeface="Calibri" pitchFamily="34" charset="0"/>
                <a:cs typeface="Calibri" pitchFamily="34" charset="0"/>
              </a:rPr>
              <a:t>to conduct free and fair elections </a:t>
            </a:r>
            <a:r>
              <a:rPr lang="en-US" sz="2000" dirty="0" smtClean="0">
                <a:solidFill>
                  <a:schemeClr val="tx1"/>
                </a:solidFill>
                <a:latin typeface="Calibri" pitchFamily="34" charset="0"/>
                <a:cs typeface="Calibri" pitchFamily="34" charset="0"/>
              </a:rPr>
              <a:t>are underwritten by a framework of Election expenditure Management, result of statuary framework, decisions of the Apex Court and ECI’s own instructions. </a:t>
            </a:r>
          </a:p>
          <a:p>
            <a:pPr marL="514350" indent="-514350">
              <a:buFont typeface="+mj-lt"/>
              <a:buAutoNum type="arabicPeriod"/>
            </a:pPr>
            <a:r>
              <a:rPr lang="en-US" sz="2000" dirty="0" smtClean="0">
                <a:solidFill>
                  <a:schemeClr val="tx1"/>
                </a:solidFill>
                <a:latin typeface="Calibri" pitchFamily="34" charset="0"/>
                <a:cs typeface="Calibri" pitchFamily="34" charset="0"/>
              </a:rPr>
              <a:t>Through this PPT it is expected that a clear understanding of what constitutes permissible expenditures; impermissible expenditures; illegal election expenditures. The concept of upper expenditure limit notified by the Commission for the AC and the PC and the formats and mechanisms to account for the said limit. Thereafter, the types of defaults that may occur on behalf of the candidate and/or the party is to be understood. The consequence of default which may overlap as a basis for an EP or/and for coercive action under </a:t>
            </a:r>
            <a:r>
              <a:rPr lang="en-US" sz="2000" b="1" dirty="0" smtClean="0">
                <a:solidFill>
                  <a:srgbClr val="FF0000"/>
                </a:solidFill>
                <a:latin typeface="Calibri" pitchFamily="34" charset="0"/>
                <a:cs typeface="Calibri" pitchFamily="34" charset="0"/>
              </a:rPr>
              <a:t>10A RPA 1951</a:t>
            </a:r>
            <a:r>
              <a:rPr lang="en-US" sz="2000" dirty="0" smtClean="0">
                <a:solidFill>
                  <a:schemeClr val="tx1"/>
                </a:solidFill>
                <a:latin typeface="Calibri" pitchFamily="34" charset="0"/>
                <a:cs typeface="Calibri" pitchFamily="34" charset="0"/>
              </a:rPr>
              <a:t>, ‘Electoral offences’ and/or ‘IPC offences’. </a:t>
            </a:r>
          </a:p>
          <a:p>
            <a:pPr marL="514350" indent="-514350">
              <a:buFont typeface="+mj-lt"/>
              <a:buAutoNum type="arabicPeriod"/>
            </a:pPr>
            <a:r>
              <a:rPr lang="en-US" sz="2000" dirty="0" smtClean="0">
                <a:solidFill>
                  <a:schemeClr val="tx1"/>
                </a:solidFill>
                <a:latin typeface="Calibri" pitchFamily="34" charset="0"/>
                <a:cs typeface="Calibri" pitchFamily="34" charset="0"/>
              </a:rPr>
              <a:t>An extensive EEM Monitoring and enforcement administrative structure which mandatorily comes into being for each election including bye-elections is then explained. It is expected that there will be a good understanding as to how various aspects of both permissible and legal expenditure is monitored and accounted and the typical im</a:t>
            </a:r>
            <a:r>
              <a:rPr lang="en-US" sz="2000" dirty="0">
                <a:solidFill>
                  <a:schemeClr val="tx1"/>
                </a:solidFill>
                <a:latin typeface="Calibri" pitchFamily="34" charset="0"/>
                <a:cs typeface="Calibri" pitchFamily="34" charset="0"/>
              </a:rPr>
              <a:t>permissibl</a:t>
            </a:r>
            <a:r>
              <a:rPr lang="en-US" sz="2000" dirty="0" smtClean="0">
                <a:solidFill>
                  <a:schemeClr val="tx1"/>
                </a:solidFill>
                <a:latin typeface="Calibri" pitchFamily="34" charset="0"/>
                <a:cs typeface="Calibri" pitchFamily="34" charset="0"/>
              </a:rPr>
              <a:t>e and illegal expenditures are to be detected. This capacity of the EEM machinery to correctly to do the detection and accounting of both legal and illegal election expenditure is what ensures a level playing field. It ensures consequence of default, thereby resisting the influence of money power in elections. </a:t>
            </a:r>
          </a:p>
          <a:p>
            <a:pPr marL="514350" indent="-514350">
              <a:buFont typeface="+mj-lt"/>
              <a:buAutoNum type="arabicPeriod"/>
            </a:pPr>
            <a:r>
              <a:rPr lang="en-US" sz="2000" dirty="0" smtClean="0">
                <a:solidFill>
                  <a:schemeClr val="tx1"/>
                </a:solidFill>
                <a:latin typeface="Calibri" pitchFamily="34" charset="0"/>
                <a:cs typeface="Calibri" pitchFamily="34" charset="0"/>
              </a:rPr>
              <a:t>The PPT will also situate the vertical of EEM monitoring directly by the RO/CEO and the unique interaction of the electoral machinery with other central and state agencies such as the banks, railways, civil aviation, road transport, state excise, forest, commercial taxes and central enforcement agencies such as IT, ED, CBI, NCRB, central law enforcement verticals such as CISF, RPF, etc. </a:t>
            </a:r>
          </a:p>
          <a:p>
            <a:pPr marL="514350" indent="-514350">
              <a:buFont typeface="+mj-lt"/>
              <a:buAutoNum type="arabicPeriod"/>
            </a:pPr>
            <a:r>
              <a:rPr lang="en-US" sz="2000" dirty="0" smtClean="0">
                <a:solidFill>
                  <a:schemeClr val="tx1"/>
                </a:solidFill>
                <a:latin typeface="Calibri" pitchFamily="34" charset="0"/>
                <a:cs typeface="Calibri" pitchFamily="34" charset="0"/>
              </a:rPr>
              <a:t>It is expected that a sequential understanding of the action points required to be monitored </a:t>
            </a:r>
            <a:r>
              <a:rPr lang="en-US" sz="2000" dirty="0" err="1" smtClean="0">
                <a:solidFill>
                  <a:schemeClr val="tx1"/>
                </a:solidFill>
                <a:latin typeface="Calibri" pitchFamily="34" charset="0"/>
                <a:cs typeface="Calibri" pitchFamily="34" charset="0"/>
              </a:rPr>
              <a:t>w.e.f</a:t>
            </a:r>
            <a:r>
              <a:rPr lang="en-US" sz="2000" dirty="0" smtClean="0">
                <a:solidFill>
                  <a:schemeClr val="tx1"/>
                </a:solidFill>
                <a:latin typeface="Calibri" pitchFamily="34" charset="0"/>
                <a:cs typeface="Calibri" pitchFamily="34" charset="0"/>
              </a:rPr>
              <a:t> announcement of the elections (PN and notification), campaign period and account filing period post-elections and the related statutory formats of reporting – is achieved.</a:t>
            </a:r>
          </a:p>
          <a:p>
            <a:pPr marL="514350" indent="-514350">
              <a:buFont typeface="+mj-lt"/>
              <a:buAutoNum type="arabicPeriod"/>
            </a:pPr>
            <a:endParaRPr lang="en-US" sz="2000" dirty="0" smtClean="0">
              <a:solidFill>
                <a:schemeClr val="tx1"/>
              </a:solidFill>
              <a:latin typeface="Calibri" pitchFamily="34" charset="0"/>
              <a:cs typeface="Calibri" pitchFamily="34" charset="0"/>
            </a:endParaRPr>
          </a:p>
          <a:p>
            <a:pPr marL="514350" indent="-514350">
              <a:buFont typeface="+mj-lt"/>
              <a:buAutoNum type="arabicPeriod"/>
            </a:pPr>
            <a:endParaRPr lang="en-US" sz="2000" dirty="0">
              <a:solidFill>
                <a:schemeClr val="tx1"/>
              </a:solidFill>
              <a:latin typeface="Bodoni"/>
            </a:endParaRPr>
          </a:p>
        </p:txBody>
      </p:sp>
    </p:spTree>
    <p:extLst>
      <p:ext uri="{BB962C8B-B14F-4D97-AF65-F5344CB8AC3E}">
        <p14:creationId xmlns:p14="http://schemas.microsoft.com/office/powerpoint/2010/main" val="406046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2166"/>
            <a:ext cx="12192004" cy="553469"/>
          </a:xfrm>
          <a:noFill/>
          <a:ln>
            <a:noFill/>
          </a:ln>
        </p:spPr>
        <p:style>
          <a:lnRef idx="0">
            <a:scrgbClr r="0" g="0" b="0"/>
          </a:lnRef>
          <a:fillRef idx="0">
            <a:scrgbClr r="0" g="0" b="0"/>
          </a:fillRef>
          <a:effectRef idx="0">
            <a:scrgbClr r="0" g="0" b="0"/>
          </a:effectRef>
          <a:fontRef idx="minor">
            <a:schemeClr val="lt1"/>
          </a:fontRef>
        </p:style>
        <p:txBody>
          <a:bodyPr>
            <a:noAutofit/>
          </a:bodyPr>
          <a:lstStyle/>
          <a:p>
            <a:r>
              <a:rPr lang="en-IN" sz="32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Types of Election Expenditure - Graphic</a:t>
            </a:r>
            <a:endParaRPr lang="en-GB" sz="32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20993A70-1DCA-4D96-950C-797BFBB4A2E8}" type="slidenum">
              <a:rPr lang="en-IN" smtClean="0"/>
              <a:pPr/>
              <a:t>10</a:t>
            </a:fld>
            <a:endParaRPr lang="en-IN"/>
          </a:p>
        </p:txBody>
      </p:sp>
      <p:sp>
        <p:nvSpPr>
          <p:cNvPr id="5" name="Content Placeholder 2"/>
          <p:cNvSpPr txBox="1">
            <a:spLocks/>
          </p:cNvSpPr>
          <p:nvPr/>
        </p:nvSpPr>
        <p:spPr>
          <a:xfrm>
            <a:off x="990600" y="1258116"/>
            <a:ext cx="10515600" cy="1234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7812" indent="0" algn="just" fontAlgn="base">
              <a:buNone/>
            </a:pPr>
            <a:endParaRPr lang="en-IN" dirty="0"/>
          </a:p>
        </p:txBody>
      </p:sp>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23176" y="1446728"/>
            <a:ext cx="11945651" cy="4492678"/>
          </a:xfrm>
          <a:prstGeom prst="rect">
            <a:avLst/>
          </a:prstGeom>
          <a:noFill/>
        </p:spPr>
      </p:pic>
    </p:spTree>
    <p:extLst>
      <p:ext uri="{BB962C8B-B14F-4D97-AF65-F5344CB8AC3E}">
        <p14:creationId xmlns:p14="http://schemas.microsoft.com/office/powerpoint/2010/main" val="34010114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38175" y="428625"/>
            <a:ext cx="10372725" cy="733425"/>
          </a:xfrm>
          <a:solidFill>
            <a:schemeClr val="bg1"/>
          </a:solidFill>
          <a:ln w="57150">
            <a:noFill/>
          </a:ln>
        </p:spPr>
        <p:txBody>
          <a:bodyPr>
            <a:normAutofit/>
          </a:bodyPr>
          <a:lstStyle/>
          <a:p>
            <a:pPr algn="ctr">
              <a:defRPr/>
            </a:pPr>
            <a:r>
              <a:rPr lang="en-US" sz="4000" b="1"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Printing pamphlets, banners and posters</a:t>
            </a:r>
            <a:endParaRPr lang="en-IN" sz="40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5539" name="Rectangle 3"/>
          <p:cNvSpPr>
            <a:spLocks noGrp="1" noChangeArrowheads="1"/>
          </p:cNvSpPr>
          <p:nvPr>
            <p:ph idx="1"/>
          </p:nvPr>
        </p:nvSpPr>
        <p:spPr>
          <a:xfrm>
            <a:off x="486698" y="1494657"/>
            <a:ext cx="10987548" cy="4757738"/>
          </a:xfrm>
        </p:spPr>
        <p:txBody>
          <a:bodyPr>
            <a:normAutofit/>
          </a:bodyPr>
          <a:lstStyle/>
          <a:p>
            <a:pPr marL="514350" indent="-514350" algn="just" eaLnBrk="1" hangingPunct="1">
              <a:lnSpc>
                <a:spcPct val="90000"/>
              </a:lnSpc>
              <a:buFont typeface="+mj-lt"/>
              <a:buAutoNum type="arabicPeriod"/>
            </a:pPr>
            <a:r>
              <a:rPr lang="en-US" altLang="en-US" sz="2800" dirty="0">
                <a:latin typeface="Calibri" panose="020F0502020204030204" pitchFamily="34" charset="0"/>
              </a:rPr>
              <a:t>The print and electronic media, cable network and FM radio will be closely monitored</a:t>
            </a:r>
          </a:p>
          <a:p>
            <a:pPr marL="514350" indent="-514350" algn="just" eaLnBrk="1" hangingPunct="1">
              <a:lnSpc>
                <a:spcPct val="90000"/>
              </a:lnSpc>
              <a:buFont typeface="+mj-lt"/>
              <a:buAutoNum type="arabicPeriod"/>
            </a:pPr>
            <a:r>
              <a:rPr lang="en-US" altLang="en-US" sz="2800" dirty="0" smtClean="0">
                <a:latin typeface="Calibri" panose="020F0502020204030204" pitchFamily="34" charset="0"/>
              </a:rPr>
              <a:t>Press </a:t>
            </a:r>
            <a:r>
              <a:rPr lang="en-US" altLang="en-US" sz="2800" dirty="0">
                <a:latin typeface="Calibri" panose="020F0502020204030204" pitchFamily="34" charset="0"/>
              </a:rPr>
              <a:t>or publisher’s name and </a:t>
            </a:r>
            <a:r>
              <a:rPr lang="en-US" altLang="en-US" sz="2800" dirty="0" smtClean="0">
                <a:latin typeface="Calibri" panose="020F0502020204030204" pitchFamily="34" charset="0"/>
              </a:rPr>
              <a:t>address to </a:t>
            </a:r>
            <a:r>
              <a:rPr lang="en-US" altLang="en-US" sz="2800" dirty="0">
                <a:latin typeface="Calibri" panose="020F0502020204030204" pitchFamily="34" charset="0"/>
              </a:rPr>
              <a:t>be mentioned in all printed material </a:t>
            </a:r>
            <a:r>
              <a:rPr lang="en-US" altLang="en-US" sz="2800" dirty="0" smtClean="0">
                <a:latin typeface="Calibri" panose="020F0502020204030204" pitchFamily="34" charset="0"/>
              </a:rPr>
              <a:t>and copy </a:t>
            </a:r>
            <a:r>
              <a:rPr lang="en-US" altLang="en-US" sz="2800" dirty="0">
                <a:latin typeface="Calibri" panose="020F0502020204030204" pitchFamily="34" charset="0"/>
              </a:rPr>
              <a:t>sent to DEO </a:t>
            </a:r>
            <a:r>
              <a:rPr lang="en-US" altLang="en-US" sz="2800" dirty="0" smtClean="0">
                <a:latin typeface="Calibri" panose="020F0502020204030204" pitchFamily="34" charset="0"/>
              </a:rPr>
              <a:t>immediately</a:t>
            </a:r>
            <a:endParaRPr lang="en-US" altLang="en-US" sz="2800" dirty="0">
              <a:latin typeface="Calibri" panose="020F0502020204030204" pitchFamily="34" charset="0"/>
            </a:endParaRPr>
          </a:p>
          <a:p>
            <a:pPr marL="514350" indent="-514350" algn="just" eaLnBrk="1" hangingPunct="1">
              <a:lnSpc>
                <a:spcPct val="90000"/>
              </a:lnSpc>
              <a:buFont typeface="+mj-lt"/>
              <a:buAutoNum type="arabicPeriod"/>
            </a:pPr>
            <a:r>
              <a:rPr lang="en-US" altLang="en-US" sz="2800" dirty="0">
                <a:latin typeface="Calibri" panose="020F0502020204030204" pitchFamily="34" charset="0"/>
              </a:rPr>
              <a:t>Advertisement in Print media to be covered </a:t>
            </a:r>
            <a:r>
              <a:rPr lang="en-US" altLang="en-US" sz="2800" dirty="0" smtClean="0">
                <a:latin typeface="Calibri" panose="020F0502020204030204" pitchFamily="34" charset="0"/>
              </a:rPr>
              <a:t>under </a:t>
            </a:r>
            <a:r>
              <a:rPr lang="en-US" altLang="en-US" sz="2800" dirty="0" smtClean="0">
                <a:solidFill>
                  <a:srgbClr val="FF0000"/>
                </a:solidFill>
                <a:latin typeface="Calibri" panose="020F0502020204030204" pitchFamily="34" charset="0"/>
              </a:rPr>
              <a:t>S</a:t>
            </a:r>
            <a:r>
              <a:rPr lang="en-US" altLang="en-US" sz="2800" dirty="0" smtClean="0">
                <a:latin typeface="Calibri" panose="020F0502020204030204" pitchFamily="34" charset="0"/>
              </a:rPr>
              <a:t> </a:t>
            </a:r>
            <a:r>
              <a:rPr lang="en-US" altLang="en-US" sz="2800" dirty="0" smtClean="0">
                <a:solidFill>
                  <a:srgbClr val="FF0000"/>
                </a:solidFill>
                <a:latin typeface="Calibri" panose="020F0502020204030204" pitchFamily="34" charset="0"/>
              </a:rPr>
              <a:t>127A RPA 1951</a:t>
            </a:r>
            <a:endParaRPr lang="en-US" altLang="en-US" sz="2800" dirty="0">
              <a:solidFill>
                <a:srgbClr val="FF0000"/>
              </a:solidFill>
              <a:latin typeface="Calibri" panose="020F0502020204030204" pitchFamily="34" charset="0"/>
            </a:endParaRPr>
          </a:p>
          <a:p>
            <a:pPr marL="514350" indent="-514350" algn="just" eaLnBrk="1" hangingPunct="1">
              <a:lnSpc>
                <a:spcPct val="90000"/>
              </a:lnSpc>
              <a:buFont typeface="+mj-lt"/>
              <a:buAutoNum type="arabicPeriod"/>
            </a:pPr>
            <a:r>
              <a:rPr lang="en-US" altLang="en-US" sz="2800" dirty="0" smtClean="0">
                <a:latin typeface="Calibri" panose="020F0502020204030204" pitchFamily="34" charset="0"/>
              </a:rPr>
              <a:t>Copy </a:t>
            </a:r>
            <a:r>
              <a:rPr lang="en-US" altLang="en-US" sz="2800" dirty="0">
                <a:latin typeface="Calibri" panose="020F0502020204030204" pitchFamily="34" charset="0"/>
              </a:rPr>
              <a:t>of the printed material and declaration</a:t>
            </a:r>
            <a:r>
              <a:rPr lang="en-US" altLang="en-US" sz="2800" dirty="0">
                <a:latin typeface="Comic Sans MS" panose="030F0702030302020204" pitchFamily="66" charset="0"/>
              </a:rPr>
              <a:t> </a:t>
            </a:r>
            <a:r>
              <a:rPr lang="en-US" altLang="en-US" sz="2800" dirty="0">
                <a:latin typeface="Calibri" panose="020F0502020204030204" pitchFamily="34" charset="0"/>
              </a:rPr>
              <a:t>from the publisher to be sent by the printer to CEO or </a:t>
            </a:r>
            <a:r>
              <a:rPr lang="en-US" altLang="en-US" sz="2800" dirty="0" smtClean="0">
                <a:latin typeface="Calibri" panose="020F0502020204030204" pitchFamily="34" charset="0"/>
              </a:rPr>
              <a:t>DEO</a:t>
            </a:r>
            <a:endParaRPr lang="en-US" altLang="en-US" sz="2800" dirty="0">
              <a:latin typeface="Calibri" panose="020F0502020204030204" pitchFamily="34" charset="0"/>
            </a:endParaRPr>
          </a:p>
          <a:p>
            <a:pPr eaLnBrk="1" hangingPunct="1">
              <a:lnSpc>
                <a:spcPct val="90000"/>
              </a:lnSpc>
            </a:pPr>
            <a:endParaRPr lang="en-IN" alt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MONITORING OF VEHICLES"/>
          <p:cNvSpPr txBox="1">
            <a:spLocks noGrp="1"/>
          </p:cNvSpPr>
          <p:nvPr>
            <p:ph type="title" idx="4294967295"/>
          </p:nvPr>
        </p:nvSpPr>
        <p:spPr>
          <a:xfrm>
            <a:off x="0" y="519113"/>
            <a:ext cx="5822950" cy="584200"/>
          </a:xfrm>
          <a:prstGeom prst="rect">
            <a:avLst/>
          </a:prstGeom>
          <a:solidFill>
            <a:schemeClr val="bg1"/>
          </a:solidFill>
          <a:ln w="57150">
            <a:noFill/>
          </a:ln>
        </p:spPr>
        <p:txBody>
          <a:bodyPr>
            <a:normAutofit/>
          </a:bodyPr>
          <a:lstStyle>
            <a:lvl1pPr algn="ctr">
              <a:defRPr b="1">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sz="3200" dirty="0" smtClean="0">
                <a:latin typeface="Arial Black" panose="020B0A04020102020204" pitchFamily="34" charset="0"/>
              </a:rPr>
              <a:t>Monitoring of vehicles</a:t>
            </a:r>
            <a:endParaRPr lang="en-IN" sz="3200" dirty="0">
              <a:latin typeface="Arial Black" panose="020B0A04020102020204" pitchFamily="34" charset="0"/>
            </a:endParaRPr>
          </a:p>
        </p:txBody>
      </p:sp>
      <p:sp>
        <p:nvSpPr>
          <p:cNvPr id="376" name="Candidates to submit before the RO details of vehicles proposed to be used and obtain permission in writing;…"/>
          <p:cNvSpPr txBox="1">
            <a:spLocks noGrp="1"/>
          </p:cNvSpPr>
          <p:nvPr>
            <p:ph type="body" idx="4294967295"/>
          </p:nvPr>
        </p:nvSpPr>
        <p:spPr>
          <a:xfrm>
            <a:off x="0" y="2054225"/>
            <a:ext cx="10177463" cy="4170363"/>
          </a:xfrm>
          <a:prstGeom prst="rect">
            <a:avLst/>
          </a:prstGeom>
        </p:spPr>
        <p:txBody>
          <a:bodyPr>
            <a:normAutofit/>
          </a:bodyPr>
          <a:lstStyle/>
          <a:p>
            <a:pPr marL="514350" indent="-514350" algn="just">
              <a:lnSpc>
                <a:spcPct val="90000"/>
              </a:lnSpc>
              <a:buFont typeface="+mj-lt"/>
              <a:buAutoNum type="arabicPeriod"/>
              <a:defRPr sz="3200"/>
            </a:pPr>
            <a:r>
              <a:rPr>
                <a:latin typeface="Calibri" panose="020F0502020204030204" pitchFamily="34" charset="0"/>
                <a:ea typeface="Calibri" panose="020F0502020204030204" pitchFamily="34" charset="0"/>
                <a:cs typeface="Calibri" panose="020F0502020204030204" pitchFamily="34" charset="0"/>
              </a:rPr>
              <a:t>Candidates to submit details of vehicles proposed to be used and obtain permission in writing;</a:t>
            </a:r>
          </a:p>
          <a:p>
            <a:pPr marL="514350" indent="-514350" algn="just">
              <a:lnSpc>
                <a:spcPct val="90000"/>
              </a:lnSpc>
              <a:buFont typeface="+mj-lt"/>
              <a:buAutoNum type="arabicPeriod"/>
              <a:defRPr sz="3200"/>
            </a:pPr>
            <a:r>
              <a:rPr>
                <a:latin typeface="Calibri" panose="020F0502020204030204" pitchFamily="34" charset="0"/>
                <a:ea typeface="Calibri" panose="020F0502020204030204" pitchFamily="34" charset="0"/>
                <a:cs typeface="Calibri" panose="020F0502020204030204" pitchFamily="34" charset="0"/>
              </a:rPr>
              <a:t>Permission letter to be displayed on the wind screen of vehicle;</a:t>
            </a:r>
          </a:p>
          <a:p>
            <a:pPr marL="514350" indent="-514350" algn="just">
              <a:lnSpc>
                <a:spcPct val="90000"/>
              </a:lnSpc>
              <a:buFont typeface="+mj-lt"/>
              <a:buAutoNum type="arabicPeriod"/>
              <a:defRPr sz="3200"/>
            </a:pPr>
            <a:r>
              <a:rPr>
                <a:latin typeface="Calibri" panose="020F0502020204030204" pitchFamily="34" charset="0"/>
                <a:ea typeface="Calibri" panose="020F0502020204030204" pitchFamily="34" charset="0"/>
                <a:cs typeface="Calibri" panose="020F0502020204030204" pitchFamily="34" charset="0"/>
              </a:rPr>
              <a:t>Permission given to a particular candidate but being used by another, vehicle to be seized and expenditure for entire period to be added.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4206" y="166439"/>
            <a:ext cx="1244514" cy="1041367"/>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IN" smtClean="0"/>
              <a:pPr/>
              <a:t>101</a:t>
            </a:fld>
            <a:endParaRPr lang="en-IN"/>
          </a:p>
        </p:txBody>
      </p:sp>
    </p:spTree>
  </p:cSld>
  <p:clrMapOvr>
    <a:masterClrMapping/>
  </p:clrMapOvr>
  <p:transition advClick="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1376411" y="248168"/>
            <a:ext cx="8357937" cy="561457"/>
          </a:xfrm>
          <a:solidFill>
            <a:schemeClr val="bg1"/>
          </a:solidFill>
          <a:ln w="57150">
            <a:noFill/>
          </a:ln>
        </p:spPr>
        <p:txBody>
          <a:bodyPr vert="horz" wrap="square" lIns="91440" tIns="45720" rIns="91440" bIns="45720" numCol="1" rtlCol="0" anchor="t" anchorCtr="0" compatLnSpc="1">
            <a:normAutofit fontScale="90000"/>
          </a:bodyPr>
          <a:lstStyle/>
          <a:p>
            <a:pPr algn="ctr" eaLnBrk="1" hangingPunct="1"/>
            <a:r>
              <a:rPr lang="en-US" altLang="en-US" sz="2800" b="1" dirty="0">
                <a:solidFill>
                  <a:schemeClr val="tx1">
                    <a:lumMod val="95000"/>
                    <a:lumOff val="5000"/>
                  </a:schemeClr>
                </a:solidFill>
                <a:latin typeface="Aharoni" panose="02010803020104030203" pitchFamily="2" charset="-79"/>
                <a:cs typeface="Aharoni" panose="02010803020104030203" pitchFamily="2" charset="-79"/>
              </a:rPr>
              <a:t>LODGING OF ACCOUNTS OF ELECTION EXPENSES:</a:t>
            </a:r>
            <a:endParaRPr lang="en-IN" altLang="en-US" sz="2800" b="1" dirty="0">
              <a:solidFill>
                <a:schemeClr val="tx1">
                  <a:lumMod val="95000"/>
                  <a:lumOff val="5000"/>
                </a:schemeClr>
              </a:solidFill>
              <a:latin typeface="Aharoni" panose="02010803020104030203" pitchFamily="2" charset="-79"/>
              <a:cs typeface="Aharoni" panose="02010803020104030203" pitchFamily="2" charset="-79"/>
            </a:endParaRPr>
          </a:p>
        </p:txBody>
      </p:sp>
      <p:sp>
        <p:nvSpPr>
          <p:cNvPr id="70659" name="Rectangle 3"/>
          <p:cNvSpPr>
            <a:spLocks noGrp="1" noChangeArrowheads="1"/>
          </p:cNvSpPr>
          <p:nvPr>
            <p:ph idx="1"/>
          </p:nvPr>
        </p:nvSpPr>
        <p:spPr>
          <a:xfrm>
            <a:off x="375385" y="1237128"/>
            <a:ext cx="10864115" cy="5411097"/>
          </a:xfrm>
          <a:solidFill>
            <a:schemeClr val="bg1"/>
          </a:solidFill>
        </p:spPr>
        <p:txBody>
          <a:bodyPr>
            <a:normAutofit/>
          </a:bodyPr>
          <a:lstStyle/>
          <a:p>
            <a:pPr marL="457200" indent="-457200" algn="just" eaLnBrk="1" hangingPunct="1">
              <a:lnSpc>
                <a:spcPct val="91000"/>
              </a:lnSpc>
              <a:buFont typeface="+mj-lt"/>
              <a:buAutoNum type="arabicPeriod"/>
            </a:pPr>
            <a:r>
              <a:rPr lang="en-US" altLang="en-US" sz="2000" b="1" u="sng" dirty="0">
                <a:latin typeface="Nirmala UI" panose="020B0502040204020203" pitchFamily="34" charset="0"/>
                <a:ea typeface="Nirmala UI" panose="020B0502040204020203" pitchFamily="34" charset="0"/>
                <a:cs typeface="Nirmala UI" panose="020B0502040204020203" pitchFamily="34" charset="0"/>
              </a:rPr>
              <a:t>As per </a:t>
            </a:r>
            <a:r>
              <a:rPr lang="en-US" altLang="en-US" sz="2000" b="1" u="sng" dirty="0" smtClean="0">
                <a:solidFill>
                  <a:srgbClr val="FF0000"/>
                </a:solidFill>
                <a:latin typeface="Nirmala UI" panose="020B0502040204020203" pitchFamily="34" charset="0"/>
                <a:ea typeface="Nirmala UI" panose="020B0502040204020203" pitchFamily="34" charset="0"/>
                <a:cs typeface="Nirmala UI" panose="020B0502040204020203" pitchFamily="34" charset="0"/>
              </a:rPr>
              <a:t>S </a:t>
            </a:r>
            <a:r>
              <a:rPr lang="en-US" altLang="en-US" sz="2000" b="1" u="sng" dirty="0">
                <a:solidFill>
                  <a:srgbClr val="FF0000"/>
                </a:solidFill>
                <a:latin typeface="Nirmala UI" panose="020B0502040204020203" pitchFamily="34" charset="0"/>
                <a:ea typeface="Nirmala UI" panose="020B0502040204020203" pitchFamily="34" charset="0"/>
                <a:cs typeface="Nirmala UI" panose="020B0502040204020203" pitchFamily="34" charset="0"/>
              </a:rPr>
              <a:t>77 </a:t>
            </a:r>
            <a:r>
              <a:rPr lang="en-US" altLang="en-US" sz="2000" b="1" u="sng" dirty="0" smtClean="0">
                <a:solidFill>
                  <a:srgbClr val="FF0000"/>
                </a:solidFill>
                <a:latin typeface="Nirmala UI" panose="020B0502040204020203" pitchFamily="34" charset="0"/>
                <a:ea typeface="Nirmala UI" panose="020B0502040204020203" pitchFamily="34" charset="0"/>
                <a:cs typeface="Nirmala UI" panose="020B0502040204020203" pitchFamily="34" charset="0"/>
              </a:rPr>
              <a:t>RPA 1951</a:t>
            </a:r>
            <a:r>
              <a:rPr lang="en-US" altLang="en-US" sz="2000" b="1" u="sng"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en-US" altLang="en-US" sz="2000" b="1" dirty="0">
                <a:latin typeface="Nirmala UI" panose="020B0502040204020203" pitchFamily="34" charset="0"/>
                <a:ea typeface="Nirmala UI" panose="020B0502040204020203" pitchFamily="34" charset="0"/>
                <a:cs typeface="Nirmala UI" panose="020B0502040204020203" pitchFamily="34" charset="0"/>
              </a:rPr>
              <a:t>every candidate shall either by himself or through his election agent keeps a separate and correct account of all election expenditure between the date of nomination and date of declaration of result.</a:t>
            </a:r>
          </a:p>
          <a:p>
            <a:pPr marL="457200" indent="-457200" algn="just" eaLnBrk="1" hangingPunct="1">
              <a:lnSpc>
                <a:spcPct val="91000"/>
              </a:lnSpc>
              <a:buFont typeface="+mj-lt"/>
              <a:buAutoNum type="arabicPeriod"/>
            </a:pPr>
            <a:r>
              <a:rPr lang="en-US" altLang="en-US" sz="2000" b="1" u="sng" dirty="0">
                <a:latin typeface="Nirmala UI" panose="020B0502040204020203" pitchFamily="34" charset="0"/>
                <a:ea typeface="Nirmala UI" panose="020B0502040204020203" pitchFamily="34" charset="0"/>
                <a:cs typeface="Nirmala UI" panose="020B0502040204020203" pitchFamily="34" charset="0"/>
              </a:rPr>
              <a:t>Candidates</a:t>
            </a:r>
            <a:r>
              <a:rPr lang="en-US" altLang="en-US" sz="2000" b="1" dirty="0">
                <a:latin typeface="Nirmala UI" panose="020B0502040204020203" pitchFamily="34" charset="0"/>
                <a:ea typeface="Nirmala UI" panose="020B0502040204020203" pitchFamily="34" charset="0"/>
                <a:cs typeface="Nirmala UI" panose="020B0502040204020203" pitchFamily="34" charset="0"/>
              </a:rPr>
              <a:t> are required to lodge their accounts of election expenses with the DEO within 30 days of declaration of result</a:t>
            </a:r>
            <a:r>
              <a:rPr lang="en-US" altLang="en-US" sz="2000" dirty="0">
                <a:latin typeface="Nirmala UI" panose="020B0502040204020203" pitchFamily="34" charset="0"/>
                <a:ea typeface="Nirmala UI" panose="020B0502040204020203" pitchFamily="34" charset="0"/>
                <a:cs typeface="Nirmala UI" panose="020B0502040204020203" pitchFamily="34" charset="0"/>
              </a:rPr>
              <a:t> along with the register of election expenses </a:t>
            </a:r>
            <a:r>
              <a:rPr lang="en-US" altLang="en-US" sz="2000" dirty="0" smtClean="0">
                <a:latin typeface="Nirmala UI" panose="020B0502040204020203" pitchFamily="34" charset="0"/>
                <a:ea typeface="Nirmala UI" panose="020B0502040204020203" pitchFamily="34" charset="0"/>
                <a:cs typeface="Nirmala UI" panose="020B0502040204020203" pitchFamily="34" charset="0"/>
              </a:rPr>
              <a:t>(</a:t>
            </a:r>
            <a:r>
              <a:rPr lang="en-US" altLang="en-US" sz="2000" b="1" dirty="0" smtClean="0">
                <a:solidFill>
                  <a:srgbClr val="FF0000"/>
                </a:solidFill>
                <a:latin typeface="Nirmala UI" panose="020B0502040204020203" pitchFamily="34" charset="0"/>
                <a:ea typeface="Nirmala UI" panose="020B0502040204020203" pitchFamily="34" charset="0"/>
                <a:cs typeface="Nirmala UI" panose="020B0502040204020203" pitchFamily="34" charset="0"/>
              </a:rPr>
              <a:t>S 78 RPA1951</a:t>
            </a:r>
            <a:r>
              <a:rPr lang="en-US" altLang="en-US" sz="2000" b="1" dirty="0">
                <a:latin typeface="Nirmala UI" panose="020B0502040204020203" pitchFamily="34" charset="0"/>
                <a:ea typeface="Nirmala UI" panose="020B0502040204020203" pitchFamily="34" charset="0"/>
                <a:cs typeface="Nirmala UI" panose="020B0502040204020203" pitchFamily="34" charset="0"/>
              </a:rPr>
              <a:t>)</a:t>
            </a:r>
          </a:p>
          <a:p>
            <a:pPr marL="457200" indent="-457200" algn="just" eaLnBrk="1" hangingPunct="1">
              <a:lnSpc>
                <a:spcPct val="91000"/>
              </a:lnSpc>
              <a:buFont typeface="+mj-lt"/>
              <a:buAutoNum type="arabicPeriod"/>
            </a:pPr>
            <a:r>
              <a:rPr lang="en-US" altLang="en-US" sz="2000" b="1" u="sng" dirty="0">
                <a:latin typeface="Nirmala UI" panose="020B0502040204020203" pitchFamily="34" charset="0"/>
                <a:ea typeface="Nirmala UI" panose="020B0502040204020203" pitchFamily="34" charset="0"/>
                <a:cs typeface="Nirmala UI" panose="020B0502040204020203" pitchFamily="34" charset="0"/>
              </a:rPr>
              <a:t>Documents required to be filed</a:t>
            </a:r>
            <a:r>
              <a:rPr lang="en-US" altLang="en-US" sz="2000" b="1" dirty="0" smtClean="0">
                <a:latin typeface="Nirmala UI" panose="020B0502040204020203" pitchFamily="34" charset="0"/>
                <a:ea typeface="Nirmala UI" panose="020B0502040204020203" pitchFamily="34" charset="0"/>
                <a:cs typeface="Nirmala UI" panose="020B0502040204020203" pitchFamily="34" charset="0"/>
              </a:rPr>
              <a:t>:</a:t>
            </a:r>
          </a:p>
          <a:p>
            <a:pPr marL="1079500" indent="-360363" algn="just">
              <a:lnSpc>
                <a:spcPct val="91000"/>
              </a:lnSpc>
              <a:buFont typeface="+mj-lt"/>
              <a:buAutoNum type="romanLcPeriod"/>
            </a:pPr>
            <a:r>
              <a:rPr lang="en-US" altLang="en-US" sz="2000" dirty="0" smtClean="0">
                <a:latin typeface="Nirmala UI" panose="020B0502040204020203" pitchFamily="34" charset="0"/>
                <a:ea typeface="Nirmala UI" panose="020B0502040204020203" pitchFamily="34" charset="0"/>
                <a:cs typeface="Nirmala UI" panose="020B0502040204020203" pitchFamily="34" charset="0"/>
              </a:rPr>
              <a:t> </a:t>
            </a:r>
            <a:r>
              <a:rPr lang="en-US" altLang="en-US" sz="2000" dirty="0">
                <a:latin typeface="Nirmala UI" panose="020B0502040204020203" pitchFamily="34" charset="0"/>
                <a:ea typeface="Nirmala UI" panose="020B0502040204020203" pitchFamily="34" charset="0"/>
                <a:cs typeface="Nirmala UI" panose="020B0502040204020203" pitchFamily="34" charset="0"/>
              </a:rPr>
              <a:t>Part I to Part IV and schedule 1 to 10 of Abstract statement signed by the candidate </a:t>
            </a:r>
            <a:r>
              <a:rPr lang="en-US" altLang="en-US" sz="2000" dirty="0" smtClean="0">
                <a:latin typeface="Nirmala UI" panose="020B0502040204020203" pitchFamily="34" charset="0"/>
                <a:ea typeface="Nirmala UI" panose="020B0502040204020203" pitchFamily="34" charset="0"/>
                <a:cs typeface="Nirmala UI" panose="020B0502040204020203" pitchFamily="34" charset="0"/>
              </a:rPr>
              <a:t>, </a:t>
            </a:r>
            <a:r>
              <a:rPr lang="en-US" altLang="en-US" sz="2000" dirty="0">
                <a:latin typeface="Nirmala UI" panose="020B0502040204020203" pitchFamily="34" charset="0"/>
                <a:ea typeface="Nirmala UI" panose="020B0502040204020203" pitchFamily="34" charset="0"/>
                <a:cs typeface="Nirmala UI" panose="020B0502040204020203" pitchFamily="34" charset="0"/>
              </a:rPr>
              <a:t>Certified Copy of Bank statement </a:t>
            </a:r>
            <a:r>
              <a:rPr lang="en-US" altLang="en-US" sz="2000" dirty="0" smtClean="0">
                <a:latin typeface="Nirmala UI" panose="020B0502040204020203" pitchFamily="34" charset="0"/>
                <a:ea typeface="Nirmala UI" panose="020B0502040204020203" pitchFamily="34" charset="0"/>
                <a:cs typeface="Nirmala UI" panose="020B0502040204020203" pitchFamily="34" charset="0"/>
              </a:rPr>
              <a:t>,</a:t>
            </a:r>
          </a:p>
          <a:p>
            <a:pPr marL="1079500" indent="-360363" algn="just">
              <a:lnSpc>
                <a:spcPct val="91000"/>
              </a:lnSpc>
              <a:buFont typeface="+mj-lt"/>
              <a:buAutoNum type="romanLcPeriod"/>
            </a:pPr>
            <a:r>
              <a:rPr lang="en-US" altLang="en-US" sz="2000" dirty="0" smtClean="0">
                <a:latin typeface="Nirmala UI" panose="020B0502040204020203" pitchFamily="34" charset="0"/>
                <a:ea typeface="Nirmala UI" panose="020B0502040204020203" pitchFamily="34" charset="0"/>
                <a:cs typeface="Nirmala UI" panose="020B0502040204020203" pitchFamily="34" charset="0"/>
              </a:rPr>
              <a:t>Affidavit </a:t>
            </a:r>
            <a:r>
              <a:rPr lang="en-US" altLang="en-US" sz="2000" dirty="0">
                <a:latin typeface="Nirmala UI" panose="020B0502040204020203" pitchFamily="34" charset="0"/>
                <a:ea typeface="Nirmala UI" panose="020B0502040204020203" pitchFamily="34" charset="0"/>
                <a:cs typeface="Nirmala UI" panose="020B0502040204020203" pitchFamily="34" charset="0"/>
              </a:rPr>
              <a:t>signed by the </a:t>
            </a:r>
            <a:r>
              <a:rPr lang="en-US" altLang="en-US" sz="2000" dirty="0" smtClean="0">
                <a:latin typeface="Nirmala UI" panose="020B0502040204020203" pitchFamily="34" charset="0"/>
                <a:ea typeface="Nirmala UI" panose="020B0502040204020203" pitchFamily="34" charset="0"/>
                <a:cs typeface="Nirmala UI" panose="020B0502040204020203" pitchFamily="34" charset="0"/>
              </a:rPr>
              <a:t>candidate</a:t>
            </a:r>
          </a:p>
          <a:p>
            <a:pPr marL="1079500" indent="-360363" algn="just">
              <a:lnSpc>
                <a:spcPct val="91000"/>
              </a:lnSpc>
              <a:buFont typeface="+mj-lt"/>
              <a:buAutoNum type="romanLcPeriod"/>
            </a:pPr>
            <a:r>
              <a:rPr lang="en-US" altLang="en-US" sz="2000" dirty="0" smtClean="0">
                <a:latin typeface="Nirmala UI" panose="020B0502040204020203" pitchFamily="34" charset="0"/>
                <a:ea typeface="Nirmala UI" panose="020B0502040204020203" pitchFamily="34" charset="0"/>
                <a:cs typeface="Nirmala UI" panose="020B0502040204020203" pitchFamily="34" charset="0"/>
              </a:rPr>
              <a:t>Register </a:t>
            </a:r>
            <a:r>
              <a:rPr lang="en-US" altLang="en-US" sz="2000" dirty="0">
                <a:latin typeface="Nirmala UI" panose="020B0502040204020203" pitchFamily="34" charset="0"/>
                <a:ea typeface="Nirmala UI" panose="020B0502040204020203" pitchFamily="34" charset="0"/>
                <a:cs typeface="Nirmala UI" panose="020B0502040204020203" pitchFamily="34" charset="0"/>
              </a:rPr>
              <a:t>of Day-to-day Accounts with all bills and vouchers in original duly signed,</a:t>
            </a:r>
          </a:p>
          <a:p>
            <a:pPr marL="1079500" indent="-360363" algn="just">
              <a:lnSpc>
                <a:spcPct val="91000"/>
              </a:lnSpc>
              <a:buFont typeface="+mj-lt"/>
              <a:buAutoNum type="romanLcPeriod"/>
            </a:pPr>
            <a:r>
              <a:rPr lang="en-US" altLang="en-US" sz="2000" dirty="0">
                <a:latin typeface="Nirmala UI" panose="020B0502040204020203" pitchFamily="34" charset="0"/>
                <a:ea typeface="Nirmala UI" panose="020B0502040204020203" pitchFamily="34" charset="0"/>
                <a:cs typeface="Nirmala UI" panose="020B0502040204020203" pitchFamily="34" charset="0"/>
              </a:rPr>
              <a:t>Copies of expenditure related notices issued by RO and replies to such notices,</a:t>
            </a:r>
          </a:p>
          <a:p>
            <a:pPr marL="1079500" indent="-360363" algn="just">
              <a:lnSpc>
                <a:spcPct val="91000"/>
              </a:lnSpc>
              <a:buFont typeface="+mj-lt"/>
              <a:buAutoNum type="romanLcPeriod"/>
            </a:pPr>
            <a:r>
              <a:rPr lang="en-US" altLang="en-US" sz="2000" dirty="0">
                <a:latin typeface="Nirmala UI" panose="020B0502040204020203" pitchFamily="34" charset="0"/>
                <a:ea typeface="Nirmala UI" panose="020B0502040204020203" pitchFamily="34" charset="0"/>
                <a:cs typeface="Nirmala UI" panose="020B0502040204020203" pitchFamily="34" charset="0"/>
              </a:rPr>
              <a:t>Replies to discrepancies pointed out at the time of  Inspection,</a:t>
            </a:r>
          </a:p>
          <a:p>
            <a:pPr marL="1079500" indent="-360363" algn="just">
              <a:lnSpc>
                <a:spcPct val="91000"/>
              </a:lnSpc>
              <a:buFont typeface="+mj-lt"/>
              <a:buAutoNum type="romanLcPeriod"/>
            </a:pPr>
            <a:r>
              <a:rPr lang="en-US" altLang="en-US" sz="2000" dirty="0">
                <a:latin typeface="Nirmala UI" panose="020B0502040204020203" pitchFamily="34" charset="0"/>
                <a:ea typeface="Nirmala UI" panose="020B0502040204020203" pitchFamily="34" charset="0"/>
                <a:cs typeface="Nirmala UI" panose="020B0502040204020203" pitchFamily="34" charset="0"/>
              </a:rPr>
              <a:t>EVERY CANDIDATE IS PERMITTED TO APPOINT AN ADDITIONAL AGENT FOR ASSISTING THE CANDIDATE IN VARIOUS ELECTION RELATED MATTERS.</a:t>
            </a:r>
          </a:p>
          <a:p>
            <a:pPr marL="0" indent="0" algn="just" eaLnBrk="1" hangingPunct="1">
              <a:lnSpc>
                <a:spcPct val="91000"/>
              </a:lnSpc>
              <a:buNone/>
            </a:pPr>
            <a:endParaRPr lang="en-US" altLang="en-US" dirty="0">
              <a:latin typeface="Calibri" panose="020F0502020204030204" pitchFamily="34" charset="0"/>
            </a:endParaRPr>
          </a:p>
          <a:p>
            <a:pPr algn="just" eaLnBrk="1" hangingPunct="1">
              <a:lnSpc>
                <a:spcPct val="91000"/>
              </a:lnSpc>
              <a:buFont typeface="Wingdings" panose="05000000000000000000" pitchFamily="2" charset="2"/>
              <a:buNone/>
            </a:pPr>
            <a:endParaRPr lang="en-IN" altLang="en-US" b="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894949" y="356263"/>
            <a:ext cx="8572499" cy="871960"/>
          </a:xfrm>
          <a:noFill/>
          <a:ln w="57150">
            <a:noFill/>
          </a:ln>
        </p:spPr>
        <p:txBody>
          <a:bodyPr>
            <a:noAutofit/>
          </a:bodyPr>
          <a:lstStyle/>
          <a:p>
            <a:pPr algn="ctr">
              <a:defRPr/>
            </a:pPr>
            <a:r>
              <a:rPr lang="en-US" sz="1800" b="1" dirty="0" smtClean="0">
                <a:latin typeface="Calibri" panose="020F0502020204030204" pitchFamily="34" charset="0"/>
                <a:ea typeface="Calibri" panose="020F0502020204030204" pitchFamily="34" charset="0"/>
                <a:cs typeface="Calibri" panose="020F0502020204030204" pitchFamily="34" charset="0"/>
              </a:rPr>
              <a:t/>
            </a:r>
            <a:br>
              <a:rPr lang="en-US" sz="1800" b="1" dirty="0" smtClean="0">
                <a:latin typeface="Calibri" panose="020F0502020204030204" pitchFamily="34" charset="0"/>
                <a:ea typeface="Calibri" panose="020F0502020204030204" pitchFamily="34" charset="0"/>
                <a:cs typeface="Calibri" panose="020F0502020204030204" pitchFamily="34" charset="0"/>
              </a:rPr>
            </a:br>
            <a:r>
              <a:rPr lang="en-US" sz="3600" b="1"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Registers maintained by candidates </a:t>
            </a:r>
            <a:r>
              <a:rPr lang="en-US" sz="1800" b="1" dirty="0" smtClean="0">
                <a:latin typeface="Calibri" panose="020F0502020204030204" pitchFamily="34" charset="0"/>
                <a:ea typeface="Calibri" panose="020F0502020204030204" pitchFamily="34" charset="0"/>
                <a:cs typeface="Calibri" panose="020F0502020204030204" pitchFamily="34" charset="0"/>
              </a:rPr>
              <a:t/>
            </a:r>
            <a:br>
              <a:rPr lang="en-US" sz="1800" b="1" dirty="0" smtClean="0">
                <a:latin typeface="Calibri" panose="020F0502020204030204" pitchFamily="34" charset="0"/>
                <a:ea typeface="Calibri" panose="020F0502020204030204" pitchFamily="34" charset="0"/>
                <a:cs typeface="Calibri" panose="020F0502020204030204" pitchFamily="34" charset="0"/>
              </a:rPr>
            </a:br>
            <a:r>
              <a:rPr lang="en-US" sz="2800" dirty="0" smtClean="0">
                <a:latin typeface="Calibri" panose="020F0502020204030204" pitchFamily="34" charset="0"/>
                <a:ea typeface="Calibri" panose="020F0502020204030204" pitchFamily="34" charset="0"/>
                <a:cs typeface="Calibri" panose="020F0502020204030204" pitchFamily="34" charset="0"/>
              </a:rPr>
              <a:t/>
            </a:r>
            <a:br>
              <a:rPr lang="en-US" sz="2800" dirty="0" smtClean="0">
                <a:latin typeface="Calibri" panose="020F0502020204030204" pitchFamily="34" charset="0"/>
                <a:ea typeface="Calibri" panose="020F0502020204030204" pitchFamily="34" charset="0"/>
                <a:cs typeface="Calibri" panose="020F0502020204030204" pitchFamily="34" charset="0"/>
              </a:rPr>
            </a:b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08823" y="1872013"/>
            <a:ext cx="9712156" cy="4023961"/>
          </a:xfrm>
        </p:spPr>
        <p:txBody>
          <a:bodyPr>
            <a:normAutofit/>
          </a:bodyPr>
          <a:lstStyle/>
          <a:p>
            <a:pPr marL="182880" indent="-457200">
              <a:spcBef>
                <a:spcPts val="0"/>
              </a:spcBef>
              <a:buFont typeface="+mj-lt"/>
              <a:buAutoNum type="arabicPeriod"/>
              <a:tabLst>
                <a:tab pos="406400" algn="l"/>
                <a:tab pos="464820" algn="l"/>
                <a:tab pos="508000" algn="l"/>
                <a:tab pos="566420" algn="l"/>
              </a:tabLst>
              <a:defRPr/>
            </a:pPr>
            <a:r>
              <a:rPr lang="en-US" sz="2400" dirty="0">
                <a:latin typeface="Calibri" panose="020F0502020204030204" pitchFamily="34" charset="0"/>
                <a:ea typeface="Calibri" panose="020F0502020204030204" pitchFamily="34" charset="0"/>
                <a:cs typeface="Calibri" panose="020F0502020204030204" pitchFamily="34" charset="0"/>
              </a:rPr>
              <a:t>Register  for maintenance of day to day a/c’s of </a:t>
            </a:r>
            <a:r>
              <a:rPr lang="en-US" sz="2400" dirty="0" smtClean="0">
                <a:latin typeface="Calibri" panose="020F0502020204030204" pitchFamily="34" charset="0"/>
                <a:ea typeface="Calibri" panose="020F0502020204030204" pitchFamily="34" charset="0"/>
                <a:cs typeface="Calibri" panose="020F0502020204030204" pitchFamily="34" charset="0"/>
              </a:rPr>
              <a:t>election </a:t>
            </a:r>
            <a:r>
              <a:rPr lang="en-US" sz="2400" dirty="0">
                <a:latin typeface="Calibri" panose="020F0502020204030204" pitchFamily="34" charset="0"/>
                <a:ea typeface="Calibri" panose="020F0502020204030204" pitchFamily="34" charset="0"/>
                <a:cs typeface="Calibri" panose="020F0502020204030204" pitchFamily="34" charset="0"/>
              </a:rPr>
              <a:t>expenses by contesting candidates  Refer  </a:t>
            </a:r>
            <a:r>
              <a:rPr lang="en-US" sz="2400" dirty="0" smtClean="0">
                <a:latin typeface="Calibri" panose="020F0502020204030204" pitchFamily="34" charset="0"/>
                <a:ea typeface="Calibri" panose="020F0502020204030204" pitchFamily="34" charset="0"/>
                <a:cs typeface="Calibri" panose="020F0502020204030204" pitchFamily="34" charset="0"/>
              </a:rPr>
              <a:t>Annexure-14 </a:t>
            </a:r>
            <a:r>
              <a:rPr lang="en-US" sz="2400" dirty="0">
                <a:latin typeface="Calibri" panose="020F0502020204030204" pitchFamily="34" charset="0"/>
                <a:ea typeface="Calibri" panose="020F0502020204030204" pitchFamily="34" charset="0"/>
                <a:cs typeface="Calibri" panose="020F0502020204030204" pitchFamily="34" charset="0"/>
              </a:rPr>
              <a:t>of the instructions :     </a:t>
            </a:r>
          </a:p>
          <a:p>
            <a:pPr marL="182880" indent="-457200" algn="just">
              <a:spcBef>
                <a:spcPts val="0"/>
              </a:spcBef>
              <a:buFont typeface="+mj-lt"/>
              <a:buAutoNum type="arabicPeriod"/>
              <a:tabLst>
                <a:tab pos="347345" algn="l"/>
                <a:tab pos="508000" algn="l"/>
                <a:tab pos="566420" algn="l"/>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182880" indent="-457200">
              <a:spcBef>
                <a:spcPts val="0"/>
              </a:spcBef>
              <a:buFont typeface="+mj-lt"/>
              <a:buAutoNum type="arabicPeriod"/>
              <a:tabLst>
                <a:tab pos="347345" algn="l"/>
                <a:tab pos="508000" algn="l"/>
                <a:tab pos="566420" algn="l"/>
              </a:tabLst>
              <a:defRPr/>
            </a:pPr>
            <a:r>
              <a:rPr lang="en-US" sz="2400" dirty="0">
                <a:latin typeface="Calibri" panose="020F0502020204030204" pitchFamily="34" charset="0"/>
                <a:ea typeface="Calibri" panose="020F0502020204030204" pitchFamily="34" charset="0"/>
                <a:cs typeface="Calibri" panose="020F0502020204030204" pitchFamily="34" charset="0"/>
              </a:rPr>
              <a:t>DAILY    REGISTER : PART-A (Color: WHITE PAGES)</a:t>
            </a:r>
          </a:p>
          <a:p>
            <a:pPr marL="182880" indent="-457200">
              <a:spcBef>
                <a:spcPts val="0"/>
              </a:spcBef>
              <a:buFont typeface="+mj-lt"/>
              <a:buAutoNum type="arabicPeriod"/>
              <a:tabLst>
                <a:tab pos="347345" algn="l"/>
                <a:tab pos="508000" algn="l"/>
                <a:tab pos="566420" algn="l"/>
              </a:tabLst>
              <a:defRP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indent="-457200">
              <a:spcBef>
                <a:spcPts val="0"/>
              </a:spcBef>
              <a:buFont typeface="+mj-lt"/>
              <a:buAutoNum type="arabicPeriod"/>
              <a:tabLst>
                <a:tab pos="290195" algn="l"/>
              </a:tabLst>
              <a:defRPr/>
            </a:pPr>
            <a:r>
              <a:rPr lang="en-US" sz="2400" dirty="0">
                <a:latin typeface="Calibri" panose="020F0502020204030204" pitchFamily="34" charset="0"/>
                <a:ea typeface="Calibri" panose="020F0502020204030204" pitchFamily="34" charset="0"/>
                <a:cs typeface="Calibri" panose="020F0502020204030204" pitchFamily="34" charset="0"/>
              </a:rPr>
              <a:t>CASH REGISTER: PART -B (Color: PINK  PAGES)</a:t>
            </a:r>
            <a:r>
              <a:rPr lang="en-US" sz="2400" u="sng" dirty="0">
                <a:latin typeface="Calibri" panose="020F0502020204030204" pitchFamily="34" charset="0"/>
                <a:ea typeface="Calibri" panose="020F0502020204030204" pitchFamily="34" charset="0"/>
                <a:cs typeface="Calibri" panose="020F0502020204030204" pitchFamily="34" charset="0"/>
              </a:rPr>
              <a:t/>
            </a:r>
            <a:br>
              <a:rPr lang="en-US" sz="2400" u="sng"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indent="-457200">
              <a:spcBef>
                <a:spcPts val="0"/>
              </a:spcBef>
              <a:buFont typeface="+mj-lt"/>
              <a:buAutoNum type="arabicPeriod"/>
              <a:tabLst>
                <a:tab pos="290195" algn="l"/>
              </a:tabLst>
              <a:defRPr/>
            </a:pPr>
            <a:r>
              <a:rPr lang="en-US" sz="2400" dirty="0">
                <a:latin typeface="Calibri" panose="020F0502020204030204" pitchFamily="34" charset="0"/>
                <a:ea typeface="Calibri" panose="020F0502020204030204" pitchFamily="34" charset="0"/>
                <a:cs typeface="Calibri" panose="020F0502020204030204" pitchFamily="34" charset="0"/>
              </a:rPr>
              <a:t>BANK  REGISTER: PART -C (Color: YELLOW  PAGES) </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alibri" panose="020F0502020204030204" pitchFamily="34" charset="0"/>
                <a:ea typeface="Calibri" panose="020F0502020204030204" pitchFamily="34" charset="0"/>
                <a:cs typeface="Calibri" panose="020F0502020204030204" pitchFamily="34" charset="0"/>
              </a:rPr>
              <a:t>  </a:t>
            </a:r>
            <a:br>
              <a:rPr lang="en-US" sz="2400" dirty="0">
                <a:latin typeface="Calibri" panose="020F0502020204030204" pitchFamily="34" charset="0"/>
                <a:ea typeface="Calibri" panose="020F0502020204030204" pitchFamily="34" charset="0"/>
                <a:cs typeface="Calibri" panose="020F0502020204030204" pitchFamily="34" charset="0"/>
              </a:rPr>
            </a:br>
            <a:endParaRPr lang="en-US" sz="24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0"/>
              </a:spcBef>
              <a:tabLst>
                <a:tab pos="290195" algn="l"/>
              </a:tabLst>
              <a:defRPr/>
            </a:pPr>
            <a:endParaRPr lang="en-US" dirty="0">
              <a:latin typeface="Calibri" panose="020F0502020204030204" pitchFamily="34" charset="0"/>
              <a:ea typeface="Calibri" panose="020F0502020204030204" pitchFamily="34" charset="0"/>
              <a:cs typeface="Calibri" panose="020F0502020204030204" pitchFamily="34" charset="0"/>
            </a:endParaRPr>
          </a:p>
          <a:p>
            <a:pPr marL="182880" indent="-457200" algn="just">
              <a:spcBef>
                <a:spcPts val="0"/>
              </a:spcBef>
              <a:tabLst>
                <a:tab pos="290195" algn="l"/>
              </a:tabLst>
              <a:defRPr/>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1475531" y="651136"/>
            <a:ext cx="8229600" cy="647700"/>
          </a:xfrm>
          <a:solidFill>
            <a:schemeClr val="bg1"/>
          </a:solidFill>
          <a:ln w="38100">
            <a:noFill/>
          </a:ln>
        </p:spPr>
        <p:txBody>
          <a:bodyPr>
            <a:normAutofit fontScale="90000"/>
          </a:bodyPr>
          <a:lstStyle/>
          <a:p>
            <a:pPr>
              <a:defRPr/>
            </a:pPr>
            <a:r>
              <a:rPr lang="en-GB" b="1" dirty="0">
                <a:solidFill>
                  <a:schemeClr val="tx1">
                    <a:lumMod val="95000"/>
                    <a:lumOff val="5000"/>
                  </a:schemeClr>
                </a:solidFill>
              </a:rPr>
              <a:t>Accounts not lodged in manner</a:t>
            </a:r>
            <a:endParaRPr lang="en-US" b="1" dirty="0">
              <a:solidFill>
                <a:schemeClr val="tx1">
                  <a:lumMod val="95000"/>
                  <a:lumOff val="5000"/>
                </a:schemeClr>
              </a:solidFill>
            </a:endParaRPr>
          </a:p>
        </p:txBody>
      </p:sp>
      <p:sp>
        <p:nvSpPr>
          <p:cNvPr id="72707" name="Rectangle 3"/>
          <p:cNvSpPr>
            <a:spLocks noGrp="1"/>
          </p:cNvSpPr>
          <p:nvPr>
            <p:ph idx="1"/>
          </p:nvPr>
        </p:nvSpPr>
        <p:spPr>
          <a:xfrm>
            <a:off x="817952" y="1893346"/>
            <a:ext cx="9446245" cy="4114912"/>
          </a:xfrm>
        </p:spPr>
        <p:txBody>
          <a:bodyPr/>
          <a:lstStyle/>
          <a:p>
            <a:pPr marL="514350" indent="-514350" algn="just">
              <a:buFont typeface="+mj-lt"/>
              <a:buAutoNum type="arabicPeriod"/>
            </a:pPr>
            <a:r>
              <a:rPr lang="en-US" altLang="en-US" sz="2800" u="sng" dirty="0">
                <a:latin typeface="Calibri" panose="020F0502020204030204" pitchFamily="34" charset="0"/>
                <a:ea typeface="Calibri" panose="020F0502020204030204" pitchFamily="34" charset="0"/>
                <a:cs typeface="Calibri" panose="020F0502020204030204" pitchFamily="34" charset="0"/>
              </a:rPr>
              <a:t>Election Expenditure Register</a:t>
            </a:r>
            <a:r>
              <a:rPr lang="en-US" altLang="en-US" sz="2800" dirty="0">
                <a:latin typeface="Calibri" panose="020F0502020204030204" pitchFamily="34" charset="0"/>
                <a:ea typeface="Calibri" panose="020F0502020204030204" pitchFamily="34" charset="0"/>
                <a:cs typeface="Calibri" panose="020F0502020204030204" pitchFamily="34" charset="0"/>
              </a:rPr>
              <a:t> comprising of Day to Day Account Register + Cash Register+ Bank Register + Abstract Statement (Part I to Part IV) + Bills and Vouchers (serially numbered) if not lodged with the DEO office, </a:t>
            </a:r>
          </a:p>
          <a:p>
            <a:pPr marL="514350" indent="-514350" algn="just">
              <a:buFont typeface="+mj-lt"/>
              <a:buAutoNum type="arabicPeriod"/>
            </a:pPr>
            <a:endParaRPr lang="en-US" altLang="en-US" sz="2800" dirty="0">
              <a:latin typeface="Calibri" panose="020F0502020204030204" pitchFamily="34" charset="0"/>
              <a:ea typeface="Calibri" panose="020F0502020204030204" pitchFamily="34" charset="0"/>
              <a:cs typeface="Calibri" panose="020F0502020204030204" pitchFamily="34" charset="0"/>
            </a:endParaRPr>
          </a:p>
          <a:p>
            <a:pPr marL="514350" indent="-514350" algn="just">
              <a:buFont typeface="+mj-lt"/>
              <a:buAutoNum type="arabicPeriod"/>
            </a:pPr>
            <a:r>
              <a:rPr lang="en-US" altLang="en-US" sz="2800" u="sng" dirty="0">
                <a:latin typeface="Calibri" panose="020F0502020204030204" pitchFamily="34" charset="0"/>
                <a:ea typeface="Calibri" panose="020F0502020204030204" pitchFamily="34" charset="0"/>
                <a:cs typeface="Calibri" panose="020F0502020204030204" pitchFamily="34" charset="0"/>
              </a:rPr>
              <a:t>Abstract Statement </a:t>
            </a:r>
            <a:r>
              <a:rPr lang="en-US" altLang="en-US" sz="2800" dirty="0">
                <a:latin typeface="Calibri" panose="020F0502020204030204" pitchFamily="34" charset="0"/>
                <a:ea typeface="Calibri" panose="020F0502020204030204" pitchFamily="34" charset="0"/>
                <a:cs typeface="Calibri" panose="020F0502020204030204" pitchFamily="34" charset="0"/>
              </a:rPr>
              <a:t>( Part I to Part IV ) as well as Affidavit annexed with it not signed by the candidate himself. (both these should be singed by the candidate himself). </a:t>
            </a:r>
          </a:p>
          <a:p>
            <a:pPr algn="just">
              <a:buFont typeface="Arial" panose="020B0604020202020204" pitchFamily="34" charset="0"/>
              <a:buNone/>
            </a:pPr>
            <a:endParaRPr lang="en-US" altLang="en-US" sz="2800"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104</a:t>
            </a:fld>
            <a:endParaRPr lang="en-US" dirty="0"/>
          </a:p>
        </p:txBody>
      </p:sp>
      <p:sp>
        <p:nvSpPr>
          <p:cNvPr id="3" name="Rectangle 2"/>
          <p:cNvSpPr/>
          <p:nvPr/>
        </p:nvSpPr>
        <p:spPr>
          <a:xfrm>
            <a:off x="9296560" y="6008258"/>
            <a:ext cx="918970" cy="369332"/>
          </a:xfrm>
          <a:prstGeom prst="rect">
            <a:avLst/>
          </a:prstGeom>
        </p:spPr>
        <p:txBody>
          <a:bodyPr wrap="none">
            <a:spAutoFit/>
          </a:bodyPr>
          <a:lstStyle/>
          <a:p>
            <a:r>
              <a:rPr lang="en-US" altLang="en-US" dirty="0" err="1" smtClean="0">
                <a:latin typeface="Calibri" panose="020F0502020204030204" pitchFamily="34" charset="0"/>
                <a:ea typeface="Calibri" panose="020F0502020204030204" pitchFamily="34" charset="0"/>
                <a:cs typeface="Calibri" panose="020F0502020204030204" pitchFamily="34" charset="0"/>
              </a:rPr>
              <a:t>Contd</a:t>
            </a:r>
            <a:r>
              <a:rPr lang="en-US" altLang="en-US" dirty="0" smtClean="0">
                <a:latin typeface="Calibri" panose="020F0502020204030204" pitchFamily="34" charset="0"/>
                <a:ea typeface="Calibri" panose="020F0502020204030204" pitchFamily="34" charset="0"/>
                <a:cs typeface="Calibri" panose="020F0502020204030204" pitchFamily="34" charset="0"/>
              </a:rPr>
              <a:t>…</a:t>
            </a:r>
            <a:endParaRPr lang="en-IN"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492249" y="623103"/>
            <a:ext cx="9672279" cy="728664"/>
          </a:xfrm>
          <a:solidFill>
            <a:schemeClr val="bg1"/>
          </a:solidFill>
          <a:ln w="57150">
            <a:noFill/>
          </a:ln>
        </p:spPr>
        <p:txBody>
          <a:bodyPr>
            <a:normAutofit fontScale="90000"/>
          </a:bodyPr>
          <a:lstStyle/>
          <a:p>
            <a:pPr>
              <a:defRPr/>
            </a:pPr>
            <a:r>
              <a:rPr lang="en-GB" b="1" dirty="0">
                <a:solidFill>
                  <a:schemeClr val="tx1">
                    <a:lumMod val="95000"/>
                    <a:lumOff val="5000"/>
                  </a:schemeClr>
                </a:solidFill>
              </a:rPr>
              <a:t>Accounts not lodged in </a:t>
            </a:r>
            <a:r>
              <a:rPr lang="en-GB" b="1" dirty="0" smtClean="0">
                <a:solidFill>
                  <a:schemeClr val="tx1">
                    <a:lumMod val="95000"/>
                    <a:lumOff val="5000"/>
                  </a:schemeClr>
                </a:solidFill>
              </a:rPr>
              <a:t>manner – contd.</a:t>
            </a:r>
            <a:endParaRPr lang="en-US" b="1" dirty="0">
              <a:solidFill>
                <a:schemeClr val="tx1">
                  <a:lumMod val="95000"/>
                  <a:lumOff val="5000"/>
                </a:schemeClr>
              </a:solidFill>
            </a:endParaRPr>
          </a:p>
        </p:txBody>
      </p:sp>
      <p:sp>
        <p:nvSpPr>
          <p:cNvPr id="73731" name="Rectangle 3"/>
          <p:cNvSpPr>
            <a:spLocks noGrp="1"/>
          </p:cNvSpPr>
          <p:nvPr>
            <p:ph idx="1"/>
          </p:nvPr>
        </p:nvSpPr>
        <p:spPr>
          <a:xfrm>
            <a:off x="590080" y="1511797"/>
            <a:ext cx="10992320" cy="4341551"/>
          </a:xfrm>
        </p:spPr>
        <p:txBody>
          <a:bodyPr>
            <a:normAutofit fontScale="92500" lnSpcReduction="10000"/>
          </a:bodyPr>
          <a:lstStyle/>
          <a:p>
            <a:pPr marL="0" indent="0" algn="just">
              <a:lnSpc>
                <a:spcPct val="150000"/>
              </a:lnSpc>
              <a:buNone/>
            </a:pPr>
            <a:r>
              <a:rPr lang="en-US" altLang="en-US" sz="2800" dirty="0" smtClean="0">
                <a:latin typeface="Calibri" panose="020F0502020204030204" pitchFamily="34" charset="0"/>
                <a:ea typeface="Calibri" panose="020F0502020204030204" pitchFamily="34" charset="0"/>
                <a:cs typeface="Calibri" panose="020F0502020204030204" pitchFamily="34" charset="0"/>
              </a:rPr>
              <a:t>3. Bills </a:t>
            </a:r>
            <a:r>
              <a:rPr lang="en-US" altLang="en-US" sz="2800" dirty="0">
                <a:latin typeface="Calibri" panose="020F0502020204030204" pitchFamily="34" charset="0"/>
                <a:ea typeface="Calibri" panose="020F0502020204030204" pitchFamily="34" charset="0"/>
                <a:cs typeface="Calibri" panose="020F0502020204030204" pitchFamily="34" charset="0"/>
              </a:rPr>
              <a:t>and vouchers are not signed by </a:t>
            </a:r>
            <a:r>
              <a:rPr lang="en-US" altLang="en-US" sz="2800" dirty="0" smtClean="0">
                <a:latin typeface="Calibri" panose="020F0502020204030204" pitchFamily="34" charset="0"/>
                <a:ea typeface="Calibri" panose="020F0502020204030204" pitchFamily="34" charset="0"/>
                <a:cs typeface="Calibri" panose="020F0502020204030204" pitchFamily="34" charset="0"/>
              </a:rPr>
              <a:t>the candidate </a:t>
            </a:r>
            <a:r>
              <a:rPr lang="en-US" altLang="en-US" sz="2800" dirty="0">
                <a:latin typeface="Calibri" panose="020F0502020204030204" pitchFamily="34" charset="0"/>
                <a:ea typeface="Calibri" panose="020F0502020204030204" pitchFamily="34" charset="0"/>
                <a:cs typeface="Calibri" panose="020F0502020204030204" pitchFamily="34" charset="0"/>
              </a:rPr>
              <a:t>or his election agent,</a:t>
            </a:r>
          </a:p>
          <a:p>
            <a:pPr marL="0" indent="0" algn="just">
              <a:lnSpc>
                <a:spcPct val="150000"/>
              </a:lnSpc>
              <a:buNone/>
            </a:pPr>
            <a:r>
              <a:rPr lang="en-US" altLang="en-US" sz="2800" dirty="0" smtClean="0">
                <a:latin typeface="Calibri" panose="020F0502020204030204" pitchFamily="34" charset="0"/>
                <a:ea typeface="Calibri" panose="020F0502020204030204" pitchFamily="34" charset="0"/>
                <a:cs typeface="Calibri" panose="020F0502020204030204" pitchFamily="34" charset="0"/>
              </a:rPr>
              <a:t>4. In </a:t>
            </a:r>
            <a:r>
              <a:rPr lang="en-US" altLang="en-US" sz="2800" dirty="0">
                <a:latin typeface="Calibri" panose="020F0502020204030204" pitchFamily="34" charset="0"/>
                <a:ea typeface="Calibri" panose="020F0502020204030204" pitchFamily="34" charset="0"/>
                <a:cs typeface="Calibri" panose="020F0502020204030204" pitchFamily="34" charset="0"/>
              </a:rPr>
              <a:t>case of discrepancy on any item of expenditure, pointed out by RO/Expenditure Observer/designated officer during inspection of register, the explanation along with reason for the discrepancy on such items not enclosed,</a:t>
            </a:r>
          </a:p>
          <a:p>
            <a:pPr marL="0" indent="0" algn="just">
              <a:lnSpc>
                <a:spcPct val="150000"/>
              </a:lnSpc>
              <a:buNone/>
            </a:pPr>
            <a:r>
              <a:rPr lang="en-US" altLang="en-US" sz="2800" dirty="0" smtClean="0">
                <a:latin typeface="Calibri" panose="020F0502020204030204" pitchFamily="34" charset="0"/>
                <a:ea typeface="Calibri" panose="020F0502020204030204" pitchFamily="34" charset="0"/>
                <a:cs typeface="Calibri" panose="020F0502020204030204" pitchFamily="34" charset="0"/>
              </a:rPr>
              <a:t>5. Self </a:t>
            </a:r>
            <a:r>
              <a:rPr lang="en-US" altLang="en-US" sz="2800" dirty="0">
                <a:latin typeface="Calibri" panose="020F0502020204030204" pitchFamily="34" charset="0"/>
                <a:ea typeface="Calibri" panose="020F0502020204030204" pitchFamily="34" charset="0"/>
                <a:cs typeface="Calibri" panose="020F0502020204030204" pitchFamily="34" charset="0"/>
              </a:rPr>
              <a:t>certified copy of the bank statement not submitted, </a:t>
            </a:r>
          </a:p>
          <a:p>
            <a:pPr marL="0" indent="0" algn="just">
              <a:lnSpc>
                <a:spcPct val="150000"/>
              </a:lnSpc>
              <a:buNone/>
            </a:pPr>
            <a:r>
              <a:rPr lang="en-US" altLang="en-US" sz="2800" dirty="0" smtClean="0">
                <a:latin typeface="Calibri" panose="020F0502020204030204" pitchFamily="34" charset="0"/>
                <a:ea typeface="Calibri" panose="020F0502020204030204" pitchFamily="34" charset="0"/>
                <a:cs typeface="Calibri" panose="020F0502020204030204" pitchFamily="34" charset="0"/>
              </a:rPr>
              <a:t>6. Any </a:t>
            </a:r>
            <a:r>
              <a:rPr lang="en-US" altLang="en-US" sz="2800" dirty="0">
                <a:latin typeface="Calibri" panose="020F0502020204030204" pitchFamily="34" charset="0"/>
                <a:ea typeface="Calibri" panose="020F0502020204030204" pitchFamily="34" charset="0"/>
                <a:cs typeface="Calibri" panose="020F0502020204030204" pitchFamily="34" charset="0"/>
              </a:rPr>
              <a:t>amount not correctly reflected by the candidate or understatement of  any amount of expenditure.</a:t>
            </a:r>
          </a:p>
        </p:txBody>
      </p:sp>
      <p:sp>
        <p:nvSpPr>
          <p:cNvPr id="2" name="Slide Number Placeholder 1"/>
          <p:cNvSpPr>
            <a:spLocks noGrp="1"/>
          </p:cNvSpPr>
          <p:nvPr>
            <p:ph type="sldNum" sz="quarter" idx="12"/>
          </p:nvPr>
        </p:nvSpPr>
        <p:spPr/>
        <p:txBody>
          <a:bodyPr/>
          <a:lstStyle/>
          <a:p>
            <a:fld id="{D57F1E4F-1CFF-5643-939E-217C01CDF565}" type="slidenum">
              <a:rPr lang="en-US" smtClean="0"/>
              <a:pPr/>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1586259" y="291586"/>
            <a:ext cx="9157277" cy="728664"/>
          </a:xfrm>
          <a:solidFill>
            <a:schemeClr val="bg1"/>
          </a:solidFill>
          <a:ln w="57150">
            <a:noFill/>
          </a:ln>
        </p:spPr>
        <p:txBody>
          <a:bodyPr>
            <a:normAutofit fontScale="90000"/>
          </a:bodyPr>
          <a:lstStyle/>
          <a:p>
            <a:pPr algn="ctr">
              <a:defRPr/>
            </a:pPr>
            <a:r>
              <a:rPr lang="en-US" b="1" dirty="0" smtClean="0">
                <a:solidFill>
                  <a:schemeClr val="tx1">
                    <a:lumMod val="95000"/>
                    <a:lumOff val="5000"/>
                  </a:schemeClr>
                </a:solidFill>
              </a:rPr>
              <a:t>Involvement of Enforcement Agencies</a:t>
            </a:r>
            <a:endParaRPr lang="en-US" b="1" dirty="0">
              <a:solidFill>
                <a:schemeClr val="tx1">
                  <a:lumMod val="95000"/>
                  <a:lumOff val="5000"/>
                </a:schemeClr>
              </a:solidFill>
            </a:endParaRPr>
          </a:p>
        </p:txBody>
      </p:sp>
      <p:sp>
        <p:nvSpPr>
          <p:cNvPr id="73731" name="Rectangle 3"/>
          <p:cNvSpPr>
            <a:spLocks noGrp="1"/>
          </p:cNvSpPr>
          <p:nvPr>
            <p:ph idx="1"/>
          </p:nvPr>
        </p:nvSpPr>
        <p:spPr>
          <a:xfrm>
            <a:off x="747397" y="1351767"/>
            <a:ext cx="10835003" cy="5038194"/>
          </a:xfrm>
        </p:spPr>
        <p:txBody>
          <a:bodyPr>
            <a:normAutofit fontScale="77500" lnSpcReduction="20000"/>
          </a:bodyPr>
          <a:lstStyle/>
          <a:p>
            <a:pPr marL="514350" indent="-514350" algn="just">
              <a:lnSpc>
                <a:spcPct val="150000"/>
              </a:lnSpc>
              <a:buFont typeface="+mj-lt"/>
              <a:buAutoNum type="arabicPeriod"/>
            </a:pPr>
            <a:r>
              <a:rPr lang="en-US" altLang="en-US" dirty="0" smtClean="0">
                <a:latin typeface="Calibri" panose="020F0502020204030204" pitchFamily="34" charset="0"/>
                <a:ea typeface="Calibri" panose="020F0502020204030204" pitchFamily="34" charset="0"/>
                <a:cs typeface="Calibri" panose="020F0502020204030204" pitchFamily="34" charset="0"/>
              </a:rPr>
              <a:t>For stricter vigil, Commission engages Central and State Enforcement Agencies.</a:t>
            </a:r>
            <a:endParaRPr lang="en-US" altLang="en-US" dirty="0">
              <a:latin typeface="Calibri" panose="020F0502020204030204" pitchFamily="34" charset="0"/>
              <a:ea typeface="Calibri" panose="020F0502020204030204" pitchFamily="34" charset="0"/>
              <a:cs typeface="Calibri" panose="020F0502020204030204" pitchFamily="34" charset="0"/>
            </a:endParaRPr>
          </a:p>
          <a:p>
            <a:pPr marL="514350" indent="-514350" algn="just">
              <a:lnSpc>
                <a:spcPct val="150000"/>
              </a:lnSpc>
              <a:buFont typeface="+mj-lt"/>
              <a:buAutoNum type="arabicPeriod"/>
            </a:pPr>
            <a:r>
              <a:rPr lang="en-US" altLang="en-US" dirty="0" smtClean="0">
                <a:latin typeface="Calibri" panose="020F0502020204030204" pitchFamily="34" charset="0"/>
                <a:ea typeface="Calibri" panose="020F0502020204030204" pitchFamily="34" charset="0"/>
                <a:cs typeface="Calibri" panose="020F0502020204030204" pitchFamily="34" charset="0"/>
              </a:rPr>
              <a:t>Agencies include: </a:t>
            </a:r>
          </a:p>
          <a:p>
            <a:pPr marL="530225" lvl="1" indent="0" algn="just">
              <a:lnSpc>
                <a:spcPct val="150000"/>
              </a:lnSpc>
              <a:buNone/>
            </a:pPr>
            <a:r>
              <a:rPr lang="en-US" altLang="en-US" sz="3200" dirty="0" smtClean="0">
                <a:latin typeface="Calibri" panose="020F0502020204030204" pitchFamily="34" charset="0"/>
                <a:ea typeface="Calibri" panose="020F0502020204030204" pitchFamily="34" charset="0"/>
                <a:cs typeface="Calibri" panose="020F0502020204030204" pitchFamily="34" charset="0"/>
              </a:rPr>
              <a:t>Central Agencies: Income Tax, CGST, DRI, NCB, SLBC, RBI, AAI, BCAS, Indian Coast Guard, CISF, CRPF, Assam Rifles, BSF; </a:t>
            </a:r>
          </a:p>
          <a:p>
            <a:pPr marL="530225" lvl="1" indent="0" algn="just">
              <a:lnSpc>
                <a:spcPct val="150000"/>
              </a:lnSpc>
              <a:buNone/>
            </a:pPr>
            <a:r>
              <a:rPr lang="en-US" altLang="en-US" sz="3200" dirty="0" smtClean="0">
                <a:latin typeface="Calibri" panose="020F0502020204030204" pitchFamily="34" charset="0"/>
                <a:ea typeface="Calibri" panose="020F0502020204030204" pitchFamily="34" charset="0"/>
                <a:cs typeface="Calibri" panose="020F0502020204030204" pitchFamily="34" charset="0"/>
              </a:rPr>
              <a:t>State Agencies: State Police, State Excise, State GST, State Transport, State Civil Aviation Dept., Forest Dept.</a:t>
            </a:r>
          </a:p>
          <a:p>
            <a:pPr marL="514350" indent="-514350" algn="just">
              <a:lnSpc>
                <a:spcPct val="150000"/>
              </a:lnSpc>
              <a:buFont typeface="+mj-lt"/>
              <a:buAutoNum type="arabicPeriod"/>
            </a:pPr>
            <a:r>
              <a:rPr lang="en-US" altLang="en-US" dirty="0" smtClean="0">
                <a:latin typeface="Calibri" panose="020F0502020204030204" pitchFamily="34" charset="0"/>
                <a:ea typeface="Calibri" panose="020F0502020204030204" pitchFamily="34" charset="0"/>
                <a:cs typeface="Calibri" panose="020F0502020204030204" pitchFamily="34" charset="0"/>
              </a:rPr>
              <a:t>Commission during various visits to poll going States/UTs convenes meetings and reviews preparedness of these agencies.</a:t>
            </a:r>
            <a:endParaRPr lang="en-US" alt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106</a:t>
            </a:fld>
            <a:endParaRPr lang="en-US" dirty="0"/>
          </a:p>
        </p:txBody>
      </p:sp>
    </p:spTree>
    <p:extLst>
      <p:ext uri="{BB962C8B-B14F-4D97-AF65-F5344CB8AC3E}">
        <p14:creationId xmlns:p14="http://schemas.microsoft.com/office/powerpoint/2010/main" val="8601861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156" y="538826"/>
            <a:ext cx="9133415" cy="737937"/>
          </a:xfrm>
          <a:solidFill>
            <a:schemeClr val="bg1"/>
          </a:solidFill>
          <a:ln w="57150">
            <a:noFill/>
          </a:ln>
        </p:spPr>
        <p:txBody>
          <a:bodyPr>
            <a:normAutofit fontScale="90000"/>
          </a:bodyPr>
          <a:lstStyle/>
          <a:p>
            <a:r>
              <a:rPr lang="en-US" dirty="0">
                <a:solidFill>
                  <a:schemeClr val="tx1">
                    <a:lumMod val="95000"/>
                    <a:lumOff val="5000"/>
                  </a:schemeClr>
                </a:solidFill>
              </a:rPr>
              <a:t> </a:t>
            </a:r>
            <a:r>
              <a:rPr lang="en-US"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ROLE OF INCOME TAX DEPARTMENT</a:t>
            </a:r>
            <a:endParaRPr lang="en-IN"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506361" y="1276763"/>
            <a:ext cx="11076039" cy="4627077"/>
          </a:xfrm>
        </p:spPr>
        <p:txBody>
          <a:bodyPr>
            <a:noAutofit/>
          </a:bodyPr>
          <a:lstStyle/>
          <a:p>
            <a:pPr marL="285750" indent="-285750">
              <a:lnSpc>
                <a:spcPct val="150000"/>
              </a:lnSpc>
              <a:buFont typeface="Arial" panose="020B0604020202020204" pitchFamily="34" charset="0"/>
              <a:buChar char="•"/>
            </a:pPr>
            <a:r>
              <a:rPr lang="en-US" sz="20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To gather intelligence/keep watch over movement of cash in the constituency and take necessary action under IT laws.</a:t>
            </a:r>
          </a:p>
          <a:p>
            <a:pPr marL="285750" indent="-285750">
              <a:lnSpc>
                <a:spcPct val="150000"/>
              </a:lnSpc>
              <a:buFont typeface="Arial" panose="020B0604020202020204" pitchFamily="34" charset="0"/>
              <a:buChar char="•"/>
            </a:pPr>
            <a:r>
              <a:rPr lang="en-US" sz="20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To watch all airports of the state, major railway stations, hotels, farm houses, </a:t>
            </a:r>
            <a:r>
              <a:rPr lang="en-US" sz="2000" dirty="0" err="1"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hawala</a:t>
            </a:r>
            <a:r>
              <a:rPr lang="en-US" sz="20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agents, financial brokers, cash couriers, pawn brokers</a:t>
            </a:r>
          </a:p>
          <a:p>
            <a:pPr marL="285750" indent="-285750">
              <a:lnSpc>
                <a:spcPct val="150000"/>
              </a:lnSpc>
              <a:buFont typeface="Arial" panose="020B0604020202020204" pitchFamily="34" charset="0"/>
              <a:buChar char="•"/>
            </a:pPr>
            <a:r>
              <a:rPr lang="en-US" sz="20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If cash seized is more than </a:t>
            </a:r>
            <a:r>
              <a:rPr lang="en-US"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R</a:t>
            </a:r>
            <a:r>
              <a:rPr lang="en-US" sz="20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 10 lakh, it should invariably be brought to the notice of IT officials.</a:t>
            </a:r>
          </a:p>
          <a:p>
            <a:pPr marL="285750" indent="-285750">
              <a:lnSpc>
                <a:spcPct val="150000"/>
              </a:lnSpc>
              <a:buFont typeface="Arial" panose="020B0604020202020204" pitchFamily="34" charset="0"/>
              <a:buChar char="•"/>
            </a:pPr>
            <a:r>
              <a:rPr lang="en-US" sz="20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IT department will open air intelligence units in all airports of poll bound states and also shall keep vigil over movement of cash through aircrafts/helicopters leading to poll bound states,</a:t>
            </a:r>
          </a:p>
          <a:p>
            <a:pPr marL="285750" indent="-285750">
              <a:lnSpc>
                <a:spcPct val="150000"/>
              </a:lnSpc>
              <a:buFont typeface="Arial" panose="020B0604020202020204" pitchFamily="34" charset="0"/>
              <a:buChar char="•"/>
            </a:pPr>
            <a:r>
              <a:rPr lang="en-US" sz="20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To verify assets &amp; liabilities of candidates with IT Returns</a:t>
            </a:r>
          </a:p>
          <a:p>
            <a:pPr marL="285750" indent="-285750">
              <a:lnSpc>
                <a:spcPct val="150000"/>
              </a:lnSpc>
              <a:buFont typeface="Arial" panose="020B0604020202020204" pitchFamily="34" charset="0"/>
              <a:buChar char="•"/>
            </a:pPr>
            <a:r>
              <a:rPr lang="en-US" sz="20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To verify, whether all parties have filed IT Returns</a:t>
            </a:r>
            <a:endParaRPr lang="en-IN" sz="20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107</a:t>
            </a:fld>
            <a:endParaRPr lang="en-US" dirty="0"/>
          </a:p>
        </p:txBody>
      </p:sp>
    </p:spTree>
    <p:extLst>
      <p:ext uri="{BB962C8B-B14F-4D97-AF65-F5344CB8AC3E}">
        <p14:creationId xmlns:p14="http://schemas.microsoft.com/office/powerpoint/2010/main" val="22007948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62050" y="285750"/>
            <a:ext cx="8572500" cy="750771"/>
          </a:xfrm>
          <a:solidFill>
            <a:schemeClr val="bg1"/>
          </a:solidFill>
          <a:ln w="57150">
            <a:noFill/>
          </a:ln>
        </p:spPr>
        <p:txBody>
          <a:bodyPr>
            <a:normAutofit fontScale="90000"/>
          </a:bodyPr>
          <a:lstStyle/>
          <a:p>
            <a:pPr algn="ctr">
              <a:defRPr/>
            </a:pPr>
            <a:r>
              <a:rPr lang="en-US" sz="4400" b="1" dirty="0">
                <a:solidFill>
                  <a:schemeClr val="tx1">
                    <a:lumMod val="95000"/>
                    <a:lumOff val="5000"/>
                  </a:schemeClr>
                </a:solidFill>
                <a:cs typeface="Aharoni" panose="02010803020104030203" pitchFamily="2" charset="-79"/>
              </a:rPr>
              <a:t>OTHER MONITORING MEASURES</a:t>
            </a:r>
            <a:endParaRPr lang="en-IN" sz="4400" b="1" dirty="0">
              <a:solidFill>
                <a:schemeClr val="tx1">
                  <a:lumMod val="95000"/>
                  <a:lumOff val="5000"/>
                </a:schemeClr>
              </a:solidFill>
              <a:cs typeface="Aharoni" panose="02010803020104030203" pitchFamily="2" charset="-79"/>
            </a:endParaRPr>
          </a:p>
        </p:txBody>
      </p:sp>
      <p:sp>
        <p:nvSpPr>
          <p:cNvPr id="67587" name="Rectangle 3"/>
          <p:cNvSpPr>
            <a:spLocks noGrp="1" noChangeArrowheads="1"/>
          </p:cNvSpPr>
          <p:nvPr>
            <p:ph idx="1"/>
          </p:nvPr>
        </p:nvSpPr>
        <p:spPr>
          <a:xfrm>
            <a:off x="333375" y="1481138"/>
            <a:ext cx="9544051" cy="4395787"/>
          </a:xfrm>
        </p:spPr>
        <p:txBody>
          <a:bodyPr/>
          <a:lstStyle/>
          <a:p>
            <a:pPr marL="514350" indent="-514350" algn="just" eaLnBrk="1" hangingPunct="1">
              <a:lnSpc>
                <a:spcPct val="80000"/>
              </a:lnSpc>
              <a:buFont typeface="+mj-lt"/>
              <a:buAutoNum type="arabicPeriod"/>
            </a:pPr>
            <a:r>
              <a:rPr lang="en-US" altLang="en-US" sz="2800" dirty="0">
                <a:latin typeface="Calibri" panose="020F0502020204030204" pitchFamily="34" charset="0"/>
              </a:rPr>
              <a:t>If candidate attends a </a:t>
            </a:r>
            <a:r>
              <a:rPr lang="en-US" altLang="en-US" sz="2800" b="1" dirty="0">
                <a:latin typeface="Calibri" panose="020F0502020204030204" pitchFamily="34" charset="0"/>
              </a:rPr>
              <a:t>community kitchen</a:t>
            </a:r>
            <a:r>
              <a:rPr lang="en-US" altLang="en-US" sz="2800" dirty="0">
                <a:latin typeface="Calibri" panose="020F0502020204030204" pitchFamily="34" charset="0"/>
              </a:rPr>
              <a:t>, during election campaign, (other than those organized by religious communities and normal ceremonies like marriage etc,) the entire expenditure will be added as his election expenditure.</a:t>
            </a:r>
          </a:p>
          <a:p>
            <a:pPr marL="514350" indent="-514350" algn="just" eaLnBrk="1" hangingPunct="1">
              <a:lnSpc>
                <a:spcPct val="80000"/>
              </a:lnSpc>
              <a:buFont typeface="+mj-lt"/>
              <a:buAutoNum type="arabicPeriod"/>
            </a:pPr>
            <a:endParaRPr lang="en-US" altLang="en-US" sz="2800" i="1" dirty="0">
              <a:latin typeface="Calibri" panose="020F0502020204030204" pitchFamily="34" charset="0"/>
            </a:endParaRPr>
          </a:p>
          <a:p>
            <a:pPr marL="514350" indent="-514350" algn="just" eaLnBrk="1" hangingPunct="1">
              <a:lnSpc>
                <a:spcPct val="80000"/>
              </a:lnSpc>
              <a:buFont typeface="+mj-lt"/>
              <a:buAutoNum type="arabicPeriod"/>
            </a:pPr>
            <a:r>
              <a:rPr lang="en-US" altLang="en-US" sz="2800" dirty="0">
                <a:latin typeface="Calibri" panose="020F0502020204030204" pitchFamily="34" charset="0"/>
              </a:rPr>
              <a:t>If the vehicle permitted to any independent candidate or any other candidate is found carrying campaign material of another candidate or being used for campaign for any other candidate, the entire expenditure on the vehicle from the date of permission will be added to the candidate using it for his campaign and permission will be withdrawn</a:t>
            </a:r>
          </a:p>
        </p:txBody>
      </p:sp>
      <p:sp>
        <p:nvSpPr>
          <p:cNvPr id="2" name="Slide Number Placeholder 1"/>
          <p:cNvSpPr>
            <a:spLocks noGrp="1"/>
          </p:cNvSpPr>
          <p:nvPr>
            <p:ph type="sldNum" sz="quarter" idx="12"/>
          </p:nvPr>
        </p:nvSpPr>
        <p:spPr/>
        <p:txBody>
          <a:bodyPr/>
          <a:lstStyle/>
          <a:p>
            <a:fld id="{D57F1E4F-1CFF-5643-939E-217C01CDF565}" type="slidenum">
              <a:rPr lang="en-US" smtClean="0"/>
              <a:pPr/>
              <a:t>108</a:t>
            </a:fld>
            <a:endParaRPr lang="en-US" dirty="0"/>
          </a:p>
        </p:txBody>
      </p:sp>
      <p:sp>
        <p:nvSpPr>
          <p:cNvPr id="5" name="Rectangle 4"/>
          <p:cNvSpPr/>
          <p:nvPr/>
        </p:nvSpPr>
        <p:spPr>
          <a:xfrm>
            <a:off x="10721139" y="6001769"/>
            <a:ext cx="861261" cy="369332"/>
          </a:xfrm>
          <a:prstGeom prst="rect">
            <a:avLst/>
          </a:prstGeom>
        </p:spPr>
        <p:txBody>
          <a:bodyPr wrap="none">
            <a:spAutoFit/>
          </a:bodyPr>
          <a:lstStyle/>
          <a:p>
            <a:r>
              <a:rPr lang="en-US" altLang="en-US" dirty="0" smtClean="0">
                <a:cs typeface="Calibri" panose="020F0502020204030204"/>
              </a:rPr>
              <a:t>Contd..</a:t>
            </a:r>
            <a:endParaRPr lang="en-IN" dirty="0"/>
          </a:p>
        </p:txBody>
      </p:sp>
    </p:spTree>
    <p:extLst>
      <p:ext uri="{BB962C8B-B14F-4D97-AF65-F5344CB8AC3E}">
        <p14:creationId xmlns:p14="http://schemas.microsoft.com/office/powerpoint/2010/main" val="24649127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981200" y="277814"/>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01000"/>
              </a:lnSpc>
              <a:buClr>
                <a:srgbClr val="FFFFFF"/>
              </a:buClr>
              <a:buSzPct val="100000"/>
              <a:buFont typeface="Tahoma" panose="020B0604030504040204" pitchFamily="34" charset="0"/>
              <a:buNone/>
            </a:pPr>
            <a:endParaRPr lang="en-IN" altLang="en-US">
              <a:solidFill>
                <a:schemeClr val="bg1"/>
              </a:solidFill>
            </a:endParaRPr>
          </a:p>
        </p:txBody>
      </p:sp>
      <p:sp>
        <p:nvSpPr>
          <p:cNvPr id="69635" name="Text Box 2"/>
          <p:cNvSpPr txBox="1">
            <a:spLocks noChangeArrowheads="1"/>
          </p:cNvSpPr>
          <p:nvPr/>
        </p:nvSpPr>
        <p:spPr bwMode="auto">
          <a:xfrm>
            <a:off x="1981200" y="1600201"/>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01000"/>
              </a:lnSpc>
              <a:buClr>
                <a:srgbClr val="FFFFFF"/>
              </a:buClr>
              <a:buSzPct val="100000"/>
              <a:buFont typeface="Tahoma" panose="020B0604030504040204" pitchFamily="34" charset="0"/>
              <a:buNone/>
            </a:pPr>
            <a:endParaRPr lang="en-IN" altLang="en-US">
              <a:solidFill>
                <a:schemeClr val="bg1"/>
              </a:solidFill>
            </a:endParaRPr>
          </a:p>
        </p:txBody>
      </p:sp>
      <p:sp>
        <p:nvSpPr>
          <p:cNvPr id="69636" name="Text Box 3"/>
          <p:cNvSpPr txBox="1">
            <a:spLocks noChangeArrowheads="1"/>
          </p:cNvSpPr>
          <p:nvPr/>
        </p:nvSpPr>
        <p:spPr bwMode="auto">
          <a:xfrm>
            <a:off x="1108741" y="480220"/>
            <a:ext cx="8979156" cy="685800"/>
          </a:xfrm>
          <a:prstGeom prst="rect">
            <a:avLst/>
          </a:prstGeom>
          <a:solidFill>
            <a:schemeClr val="bg1"/>
          </a:solidFill>
          <a:ln w="57150">
            <a:noFill/>
          </a:ln>
        </p:spPr>
        <p:txBody>
          <a:bodyPr lIns="0" tIns="0" rIns="0" bIns="0"/>
          <a:lstStyle>
            <a:lvl1pPr marL="342900" indent="-3429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1pPr>
            <a:lvl2pPr marL="741680" indent="-28448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9pPr>
          </a:lstStyle>
          <a:p>
            <a:pPr lvl="1" algn="ctr" eaLnBrk="1" hangingPunct="1">
              <a:lnSpc>
                <a:spcPct val="105000"/>
              </a:lnSpc>
              <a:spcBef>
                <a:spcPts val="700"/>
              </a:spcBef>
              <a:buClr>
                <a:srgbClr val="200000"/>
              </a:buClr>
              <a:buSzPct val="80000"/>
            </a:pPr>
            <a:r>
              <a:rPr lang="en-GB" altLang="en-US" sz="4000" dirty="0">
                <a:latin typeface="+mn-lt"/>
                <a:cs typeface="Aharoni" panose="02010803020104030203" pitchFamily="2" charset="-79"/>
              </a:rPr>
              <a:t>Other Monitoring </a:t>
            </a:r>
            <a:r>
              <a:rPr lang="en-GB" altLang="en-US" sz="4000" dirty="0" smtClean="0">
                <a:latin typeface="+mn-lt"/>
                <a:cs typeface="Aharoni" panose="02010803020104030203" pitchFamily="2" charset="-79"/>
              </a:rPr>
              <a:t>Measures – contd.</a:t>
            </a:r>
            <a:endParaRPr lang="en-GB" altLang="en-US" sz="4000" dirty="0">
              <a:latin typeface="+mn-lt"/>
              <a:cs typeface="Aharoni" panose="02010803020104030203" pitchFamily="2" charset="-79"/>
            </a:endParaRPr>
          </a:p>
        </p:txBody>
      </p:sp>
      <p:sp>
        <p:nvSpPr>
          <p:cNvPr id="69637" name="Text Box 4"/>
          <p:cNvSpPr txBox="1">
            <a:spLocks noChangeArrowheads="1"/>
          </p:cNvSpPr>
          <p:nvPr/>
        </p:nvSpPr>
        <p:spPr bwMode="auto">
          <a:xfrm>
            <a:off x="642939" y="1714500"/>
            <a:ext cx="9910761"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0" tIns="0" rIns="0" bIns="0"/>
          <a:lstStyle>
            <a:lvl1pPr marL="342900" indent="-3429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1pPr>
            <a:lvl2pPr marL="509905" indent="-28448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panose="020B0604020202020204" pitchFamily="34" charset="0"/>
                <a:cs typeface="Arial" panose="020B0604020202020204" pitchFamily="34" charset="0"/>
              </a:defRPr>
            </a:lvl9pPr>
          </a:lstStyle>
          <a:p>
            <a:pPr marL="739775" lvl="1" indent="-514350" algn="just" eaLnBrk="1" hangingPunct="1">
              <a:lnSpc>
                <a:spcPct val="105000"/>
              </a:lnSpc>
              <a:spcBef>
                <a:spcPts val="700"/>
              </a:spcBef>
              <a:buClr>
                <a:srgbClr val="200000"/>
              </a:buClr>
              <a:buSzPct val="80000"/>
              <a:buFont typeface="+mj-lt"/>
              <a:buAutoNum type="arabicPeriod"/>
            </a:pPr>
            <a:r>
              <a:rPr lang="en-GB" altLang="en-US" sz="2800" dirty="0">
                <a:latin typeface="Nirmala UI" panose="020B0502040204020203" pitchFamily="34" charset="0"/>
                <a:ea typeface="Nirmala UI" panose="020B0502040204020203" pitchFamily="34" charset="0"/>
                <a:cs typeface="Nirmala UI" panose="020B0502040204020203" pitchFamily="34" charset="0"/>
              </a:rPr>
              <a:t>The bookings of marriage halls and </a:t>
            </a:r>
            <a:r>
              <a:rPr lang="en-GB" altLang="en-US" sz="2800" dirty="0" err="1">
                <a:latin typeface="Nirmala UI" panose="020B0502040204020203" pitchFamily="34" charset="0"/>
                <a:ea typeface="Nirmala UI" panose="020B0502040204020203" pitchFamily="34" charset="0"/>
                <a:cs typeface="Nirmala UI" panose="020B0502040204020203" pitchFamily="34" charset="0"/>
              </a:rPr>
              <a:t>Mandaps</a:t>
            </a:r>
            <a:r>
              <a:rPr lang="en-GB" altLang="en-US" sz="2800" dirty="0">
                <a:latin typeface="Nirmala UI" panose="020B0502040204020203" pitchFamily="34" charset="0"/>
                <a:ea typeface="Nirmala UI" panose="020B0502040204020203" pitchFamily="34" charset="0"/>
                <a:cs typeface="Nirmala UI" panose="020B0502040204020203" pitchFamily="34" charset="0"/>
              </a:rPr>
              <a:t> to be monitored,</a:t>
            </a:r>
          </a:p>
          <a:p>
            <a:pPr marL="739775" lvl="1" indent="-514350" algn="just" eaLnBrk="1" hangingPunct="1">
              <a:lnSpc>
                <a:spcPct val="105000"/>
              </a:lnSpc>
              <a:spcBef>
                <a:spcPts val="700"/>
              </a:spcBef>
              <a:buClr>
                <a:srgbClr val="200000"/>
              </a:buClr>
              <a:buSzPct val="80000"/>
              <a:buFont typeface="+mj-lt"/>
              <a:buAutoNum type="arabicPeriod"/>
            </a:pPr>
            <a:r>
              <a:rPr lang="en-GB" altLang="en-US" sz="2800" dirty="0">
                <a:latin typeface="Nirmala UI" panose="020B0502040204020203" pitchFamily="34" charset="0"/>
                <a:ea typeface="Nirmala UI" panose="020B0502040204020203" pitchFamily="34" charset="0"/>
                <a:cs typeface="Nirmala UI" panose="020B0502040204020203" pitchFamily="34" charset="0"/>
              </a:rPr>
              <a:t>Distribution of gift items and cash coupons to be closely monitored,</a:t>
            </a:r>
          </a:p>
          <a:p>
            <a:pPr marL="739775" lvl="1" indent="-514350" algn="just" eaLnBrk="1" hangingPunct="1">
              <a:lnSpc>
                <a:spcPct val="105000"/>
              </a:lnSpc>
              <a:spcBef>
                <a:spcPts val="700"/>
              </a:spcBef>
              <a:buClr>
                <a:srgbClr val="200000"/>
              </a:buClr>
              <a:buSzPct val="80000"/>
              <a:buFont typeface="+mj-lt"/>
              <a:buAutoNum type="arabicPeriod"/>
            </a:pPr>
            <a:r>
              <a:rPr lang="en-GB" altLang="en-US" sz="2800" dirty="0">
                <a:latin typeface="Nirmala UI" panose="020B0502040204020203" pitchFamily="34" charset="0"/>
                <a:ea typeface="Nirmala UI" panose="020B0502040204020203" pitchFamily="34" charset="0"/>
                <a:cs typeface="Nirmala UI" panose="020B0502040204020203" pitchFamily="34" charset="0"/>
              </a:rPr>
              <a:t>Unusual cash deposit/ withdrawal in account of SHGs and NGOs,</a:t>
            </a:r>
          </a:p>
          <a:p>
            <a:pPr marL="739775" lvl="1" indent="-514350" algn="just" eaLnBrk="1" hangingPunct="1">
              <a:lnSpc>
                <a:spcPct val="105000"/>
              </a:lnSpc>
              <a:spcBef>
                <a:spcPts val="700"/>
              </a:spcBef>
              <a:buClr>
                <a:srgbClr val="200000"/>
              </a:buClr>
              <a:buSzPct val="80000"/>
              <a:buFont typeface="+mj-lt"/>
              <a:buAutoNum type="arabicPeriod"/>
            </a:pPr>
            <a:r>
              <a:rPr lang="en-GB" altLang="en-US" sz="2800" dirty="0">
                <a:latin typeface="Nirmala UI" panose="020B0502040204020203" pitchFamily="34" charset="0"/>
                <a:ea typeface="Nirmala UI" panose="020B0502040204020203" pitchFamily="34" charset="0"/>
                <a:cs typeface="Nirmala UI" panose="020B0502040204020203" pitchFamily="34" charset="0"/>
              </a:rPr>
              <a:t>Disbursal of wages under ongoing Government schemes only in presence of Government officials during elections.</a:t>
            </a:r>
          </a:p>
        </p:txBody>
      </p:sp>
      <p:sp>
        <p:nvSpPr>
          <p:cNvPr id="2" name="Slide Number Placeholder 1"/>
          <p:cNvSpPr>
            <a:spLocks noGrp="1"/>
          </p:cNvSpPr>
          <p:nvPr>
            <p:ph type="sldNum" sz="quarter" idx="12"/>
          </p:nvPr>
        </p:nvSpPr>
        <p:spPr/>
        <p:txBody>
          <a:bodyPr/>
          <a:lstStyle/>
          <a:p>
            <a:fld id="{D57F1E4F-1CFF-5643-939E-217C01CDF565}" type="slidenum">
              <a:rPr lang="en-US" smtClean="0"/>
              <a:pPr/>
              <a:t>109</a:t>
            </a:fld>
            <a:endParaRPr lang="en-US" dirty="0"/>
          </a:p>
        </p:txBody>
      </p:sp>
    </p:spTree>
    <p:extLst>
      <p:ext uri="{BB962C8B-B14F-4D97-AF65-F5344CB8AC3E}">
        <p14:creationId xmlns:p14="http://schemas.microsoft.com/office/powerpoint/2010/main" val="21086167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295400"/>
          </a:xfrm>
        </p:spPr>
        <p:txBody>
          <a:bodyPr>
            <a:normAutofit fontScale="90000"/>
          </a:bodyPr>
          <a:lstStyle/>
          <a:p>
            <a:pPr>
              <a:defRPr/>
            </a:pPr>
            <a:r>
              <a:rPr lang="en-IN" b="1" dirty="0"/>
              <a:t>Where money goes?</a:t>
            </a:r>
            <a:br>
              <a:rPr lang="en-IN" b="1" dirty="0"/>
            </a:br>
            <a:endParaRPr lang="en-IN" dirty="0"/>
          </a:p>
        </p:txBody>
      </p:sp>
      <p:sp>
        <p:nvSpPr>
          <p:cNvPr id="11267" name="Content Placeholder 2"/>
          <p:cNvSpPr>
            <a:spLocks noGrp="1"/>
          </p:cNvSpPr>
          <p:nvPr>
            <p:ph idx="1"/>
          </p:nvPr>
        </p:nvSpPr>
        <p:spPr>
          <a:xfrm>
            <a:off x="44919" y="917829"/>
            <a:ext cx="11537482" cy="5931568"/>
          </a:xfrm>
        </p:spPr>
        <p:txBody>
          <a:bodyPr>
            <a:normAutofit lnSpcReduction="10000"/>
          </a:bodyPr>
          <a:lstStyle/>
          <a:p>
            <a:r>
              <a:rPr lang="en-IN" altLang="en-US" dirty="0" smtClean="0">
                <a:solidFill>
                  <a:schemeClr val="tx1">
                    <a:lumMod val="95000"/>
                    <a:lumOff val="5000"/>
                  </a:schemeClr>
                </a:solidFill>
              </a:rPr>
              <a:t>Posters </a:t>
            </a:r>
            <a:r>
              <a:rPr lang="en-IN" altLang="en-US" dirty="0">
                <a:solidFill>
                  <a:schemeClr val="tx1">
                    <a:lumMod val="95000"/>
                    <a:lumOff val="5000"/>
                  </a:schemeClr>
                </a:solidFill>
              </a:rPr>
              <a:t>and banners</a:t>
            </a:r>
          </a:p>
          <a:p>
            <a:r>
              <a:rPr lang="en-IN" altLang="en-US" dirty="0">
                <a:solidFill>
                  <a:schemeClr val="tx1">
                    <a:lumMod val="95000"/>
                    <a:lumOff val="5000"/>
                  </a:schemeClr>
                </a:solidFill>
              </a:rPr>
              <a:t>Wooing  voters:  gifts like food, clothes, trips and individual benefits.</a:t>
            </a:r>
          </a:p>
          <a:p>
            <a:r>
              <a:rPr lang="en-IN" altLang="en-US" dirty="0" smtClean="0">
                <a:solidFill>
                  <a:schemeClr val="tx1">
                    <a:lumMod val="95000"/>
                    <a:lumOff val="5000"/>
                  </a:schemeClr>
                </a:solidFill>
              </a:rPr>
              <a:t>Organizing crowd</a:t>
            </a:r>
            <a:r>
              <a:rPr lang="en-IN" altLang="en-US" dirty="0">
                <a:solidFill>
                  <a:schemeClr val="tx1">
                    <a:lumMod val="95000"/>
                    <a:lumOff val="5000"/>
                  </a:schemeClr>
                </a:solidFill>
              </a:rPr>
              <a:t>:  price ranging from Rs 1000 to Rs 5000.</a:t>
            </a:r>
          </a:p>
          <a:p>
            <a:r>
              <a:rPr lang="en-IN" altLang="en-US" dirty="0">
                <a:solidFill>
                  <a:schemeClr val="tx1">
                    <a:lumMod val="95000"/>
                    <a:lumOff val="5000"/>
                  </a:schemeClr>
                </a:solidFill>
              </a:rPr>
              <a:t>Dummy candidates:  to cut into the rival's votes.</a:t>
            </a:r>
          </a:p>
          <a:p>
            <a:r>
              <a:rPr lang="en-IN" altLang="en-US" dirty="0">
                <a:solidFill>
                  <a:schemeClr val="tx1">
                    <a:lumMod val="95000"/>
                    <a:lumOff val="5000"/>
                  </a:schemeClr>
                </a:solidFill>
              </a:rPr>
              <a:t>Commuting costs: Provision of petrol and diesel for campaigners</a:t>
            </a:r>
          </a:p>
          <a:p>
            <a:r>
              <a:rPr lang="en-IN" altLang="en-US" dirty="0">
                <a:solidFill>
                  <a:schemeClr val="tx1">
                    <a:lumMod val="95000"/>
                    <a:lumOff val="5000"/>
                  </a:schemeClr>
                </a:solidFill>
              </a:rPr>
              <a:t>Temporary offices: On an average, Rs 10,000 to Rs 15,000 a day</a:t>
            </a:r>
          </a:p>
          <a:p>
            <a:r>
              <a:rPr lang="en-IN" altLang="en-US" dirty="0">
                <a:solidFill>
                  <a:schemeClr val="tx1">
                    <a:lumMod val="95000"/>
                    <a:lumOff val="5000"/>
                  </a:schemeClr>
                </a:solidFill>
              </a:rPr>
              <a:t>Full-time party workers: Each candidate has at least 100-150 full-time party workers - paid daily ranging from Rs 500 to Rs 2,000.</a:t>
            </a:r>
          </a:p>
          <a:p>
            <a:r>
              <a:rPr lang="en-IN" altLang="en-US" dirty="0">
                <a:solidFill>
                  <a:schemeClr val="tx1">
                    <a:lumMod val="95000"/>
                    <a:lumOff val="5000"/>
                  </a:schemeClr>
                </a:solidFill>
              </a:rPr>
              <a:t>Transport: To ferry voters jeep/taxi/bus costs  from Rs 6,000 to Rs 10,000 a day for meetings/rallies.</a:t>
            </a:r>
          </a:p>
          <a:p>
            <a:endParaRPr lang="en-IN" altLang="en-US" sz="20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11</a:t>
            </a:fld>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P: CHECKING OF HELICOPTERS/ AIRCRAFT"/>
          <p:cNvSpPr txBox="1">
            <a:spLocks noGrp="1"/>
          </p:cNvSpPr>
          <p:nvPr>
            <p:ph type="title" idx="4294967295"/>
          </p:nvPr>
        </p:nvSpPr>
        <p:spPr>
          <a:xfrm>
            <a:off x="773724" y="641570"/>
            <a:ext cx="8572500" cy="661987"/>
          </a:xfrm>
          <a:prstGeom prst="rect">
            <a:avLst/>
          </a:prstGeom>
          <a:solidFill>
            <a:schemeClr val="bg1"/>
          </a:solidFill>
          <a:ln w="57150">
            <a:noFill/>
          </a:ln>
        </p:spPr>
        <p:txBody>
          <a:bodyPr>
            <a:normAutofit/>
          </a:bodyPr>
          <a:lstStyle>
            <a:lvl1pPr algn="ctr">
              <a:defRPr b="1">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sz="2800" dirty="0">
                <a:solidFill>
                  <a:srgbClr val="FF0000"/>
                </a:solidFill>
                <a:latin typeface="+mj-lt"/>
              </a:rPr>
              <a:t> </a:t>
            </a:r>
            <a:r>
              <a:rPr sz="2800">
                <a:latin typeface="+mj-lt"/>
              </a:rPr>
              <a:t>SOP: CHECKING OF HELICOPTERS/ AIRCRAFT</a:t>
            </a:r>
          </a:p>
        </p:txBody>
      </p:sp>
      <p:sp>
        <p:nvSpPr>
          <p:cNvPr id="356" name="The Bureau of Civil Aviation Authority has issued instructions ( Annexures-G1-G3 of Compendium Oct.’17);…"/>
          <p:cNvSpPr txBox="1">
            <a:spLocks noGrp="1"/>
          </p:cNvSpPr>
          <p:nvPr>
            <p:ph type="body" idx="4294967295"/>
          </p:nvPr>
        </p:nvSpPr>
        <p:spPr>
          <a:xfrm>
            <a:off x="383458" y="785302"/>
            <a:ext cx="10553700" cy="5068887"/>
          </a:xfrm>
          <a:prstGeom prst="rect">
            <a:avLst/>
          </a:prstGeom>
        </p:spPr>
        <p:txBody>
          <a:bodyPr>
            <a:normAutofit/>
          </a:bodyPr>
          <a:lstStyle/>
          <a:p>
            <a:pPr marL="514350" indent="-514350" algn="just">
              <a:buFont typeface="+mj-lt"/>
              <a:buAutoNum type="arabicPeriod"/>
            </a:pPr>
            <a:endParaRPr dirty="0">
              <a:cs typeface="Times New Roman" panose="02020603050405020304" pitchFamily="18" charset="0"/>
            </a:endParaRPr>
          </a:p>
          <a:p>
            <a:pPr marL="514350" indent="-514350" algn="just">
              <a:buFont typeface="+mj-lt"/>
              <a:buAutoNum type="arabicPeriod"/>
            </a:pPr>
            <a:r>
              <a:rPr sz="2800" dirty="0">
                <a:ea typeface="Calibri" panose="020F0502020204030204" pitchFamily="34" charset="0"/>
                <a:cs typeface="Calibri" panose="020F0502020204030204" pitchFamily="34" charset="0"/>
              </a:rPr>
              <a:t>During election process proper frisking and  checking of all persons, screening/ physical checking of baggage to be done;</a:t>
            </a:r>
          </a:p>
          <a:p>
            <a:pPr marL="514350" indent="-514350" algn="just">
              <a:buFont typeface="+mj-lt"/>
              <a:buAutoNum type="arabicPeriod"/>
            </a:pPr>
            <a:r>
              <a:rPr sz="2800" dirty="0">
                <a:ea typeface="Calibri" panose="020F0502020204030204" pitchFamily="34" charset="0"/>
                <a:cs typeface="Calibri" panose="020F0502020204030204" pitchFamily="34" charset="0"/>
              </a:rPr>
              <a:t>CISF to inform the Income Tax dept. if cash above ₹10</a:t>
            </a:r>
            <a:r>
              <a:rPr lang="en-IN" sz="2800" dirty="0">
                <a:ea typeface="Calibri" panose="020F0502020204030204" pitchFamily="34" charset="0"/>
                <a:cs typeface="Calibri" panose="020F0502020204030204" pitchFamily="34" charset="0"/>
              </a:rPr>
              <a:t> </a:t>
            </a:r>
            <a:r>
              <a:rPr sz="2800" dirty="0">
                <a:ea typeface="Calibri" panose="020F0502020204030204" pitchFamily="34" charset="0"/>
                <a:cs typeface="Calibri" panose="020F0502020204030204" pitchFamily="34" charset="0"/>
              </a:rPr>
              <a:t>lacs/ bullion more than 1 kg. is detected in poll bound states;</a:t>
            </a:r>
          </a:p>
          <a:p>
            <a:pPr marL="514350" indent="-514350" algn="just">
              <a:buFont typeface="+mj-lt"/>
              <a:buAutoNum type="arabicPeriod"/>
              <a:defRPr b="1"/>
            </a:pPr>
            <a:r>
              <a:rPr sz="2800" dirty="0">
                <a:ea typeface="Calibri" panose="020F0502020204030204" pitchFamily="34" charset="0"/>
                <a:cs typeface="Calibri" panose="020F0502020204030204" pitchFamily="34" charset="0"/>
              </a:rPr>
              <a:t>No prior permission for landing/ take off at commercial airports from DEO.</a:t>
            </a:r>
            <a:r>
              <a:rPr sz="2800" b="0" dirty="0">
                <a:ea typeface="Calibri" panose="020F0502020204030204" pitchFamily="34" charset="0"/>
                <a:cs typeface="Calibri" panose="020F0502020204030204" pitchFamily="34" charset="0"/>
              </a:rPr>
              <a:t> But ATC to keep records of all such </a:t>
            </a:r>
            <a:r>
              <a:rPr lang="en-GB" sz="2800" b="0" dirty="0" smtClean="0">
                <a:ea typeface="Calibri" panose="020F0502020204030204" pitchFamily="34" charset="0"/>
                <a:cs typeface="Calibri" panose="020F0502020204030204" pitchFamily="34" charset="0"/>
              </a:rPr>
              <a:t>P</a:t>
            </a:r>
            <a:r>
              <a:rPr sz="2800" b="0" dirty="0" err="1" smtClean="0">
                <a:ea typeface="Calibri" panose="020F0502020204030204" pitchFamily="34" charset="0"/>
                <a:cs typeface="Calibri" panose="020F0502020204030204" pitchFamily="34" charset="0"/>
              </a:rPr>
              <a:t>vt</a:t>
            </a:r>
            <a:r>
              <a:rPr sz="2800" b="0" dirty="0" err="1">
                <a:ea typeface="Calibri" panose="020F0502020204030204" pitchFamily="34" charset="0"/>
                <a:cs typeface="Calibri" panose="020F0502020204030204" pitchFamily="34" charset="0"/>
              </a:rPr>
              <a:t>.</a:t>
            </a:r>
            <a:r>
              <a:rPr sz="2800" b="0" dirty="0">
                <a:ea typeface="Calibri" panose="020F0502020204030204" pitchFamily="34" charset="0"/>
                <a:cs typeface="Calibri" panose="020F0502020204030204" pitchFamily="34" charset="0"/>
              </a:rPr>
              <a:t> </a:t>
            </a:r>
            <a:r>
              <a:rPr lang="en-US" sz="2800" b="0" dirty="0">
                <a:ea typeface="Calibri" panose="020F0502020204030204" pitchFamily="34" charset="0"/>
                <a:cs typeface="Calibri" panose="020F0502020204030204" pitchFamily="34" charset="0"/>
              </a:rPr>
              <a:t>a</a:t>
            </a:r>
            <a:r>
              <a:rPr sz="2800" b="0" dirty="0">
                <a:ea typeface="Calibri" panose="020F0502020204030204" pitchFamily="34" charset="0"/>
                <a:cs typeface="Calibri" panose="020F0502020204030204" pitchFamily="34" charset="0"/>
              </a:rPr>
              <a:t>ircrafts/ helicopters and make available such information to the CEO within 3 days of landing or takeoff. The </a:t>
            </a:r>
            <a:r>
              <a:rPr sz="2800" dirty="0">
                <a:ea typeface="Calibri" panose="020F0502020204030204" pitchFamily="34" charset="0"/>
                <a:cs typeface="Calibri" panose="020F0502020204030204" pitchFamily="34" charset="0"/>
              </a:rPr>
              <a:t>CEO to share this information with EO for accounting purpose</a:t>
            </a:r>
            <a:r>
              <a:rPr sz="2800" b="0" dirty="0">
                <a:ea typeface="Calibri" panose="020F0502020204030204" pitchFamily="34" charset="0"/>
                <a:cs typeface="Calibri" panose="020F0502020204030204" pitchFamily="34" charset="0"/>
              </a:rPr>
              <a:t>.</a:t>
            </a:r>
          </a:p>
        </p:txBody>
      </p:sp>
      <p:sp>
        <p:nvSpPr>
          <p:cNvPr id="2" name="Slide Number Placeholder 1"/>
          <p:cNvSpPr>
            <a:spLocks noGrp="1"/>
          </p:cNvSpPr>
          <p:nvPr>
            <p:ph type="sldNum" sz="quarter" idx="2"/>
          </p:nvPr>
        </p:nvSpPr>
        <p:spPr/>
        <p:txBody>
          <a:bodyPr/>
          <a:lstStyle/>
          <a:p>
            <a:fld id="{86CB4B4D-7CA3-9044-876B-883B54F8677D}" type="slidenum">
              <a:rPr lang="en-IN" smtClean="0"/>
              <a:pPr/>
              <a:t>110</a:t>
            </a:fld>
            <a:endParaRPr lang="en-IN"/>
          </a:p>
        </p:txBody>
      </p:sp>
    </p:spTree>
    <p:extLst>
      <p:ext uri="{BB962C8B-B14F-4D97-AF65-F5344CB8AC3E}">
        <p14:creationId xmlns:p14="http://schemas.microsoft.com/office/powerpoint/2010/main" val="3943774861"/>
      </p:ext>
    </p:extLst>
  </p:cSld>
  <p:clrMapOvr>
    <a:masterClrMapping/>
  </p:clrMapOvr>
  <p:transition advClick="0"/>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hecking at non-commercial airports"/>
          <p:cNvSpPr txBox="1">
            <a:spLocks noGrp="1"/>
          </p:cNvSpPr>
          <p:nvPr>
            <p:ph type="title" idx="4294967295"/>
          </p:nvPr>
        </p:nvSpPr>
        <p:spPr>
          <a:xfrm>
            <a:off x="481548" y="508975"/>
            <a:ext cx="9001666" cy="1376095"/>
          </a:xfrm>
          <a:prstGeom prst="rect">
            <a:avLst/>
          </a:prstGeom>
          <a:solidFill>
            <a:schemeClr val="bg1"/>
          </a:solidFill>
          <a:ln w="57150">
            <a:noFill/>
          </a:ln>
        </p:spPr>
        <p:txBody>
          <a:bodyPr anchor="t">
            <a:normAutofit/>
          </a:bodyPr>
          <a:lstStyle>
            <a:lvl1pPr algn="ctr">
              <a:defRPr b="1">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dirty="0">
                <a:solidFill>
                  <a:srgbClr val="FF0000"/>
                </a:solidFill>
                <a:latin typeface="+mj-lt"/>
              </a:rPr>
              <a:t> </a:t>
            </a:r>
            <a:r>
              <a:rPr>
                <a:latin typeface="+mj-lt"/>
              </a:rPr>
              <a:t>Checking at non-commercial airports</a:t>
            </a:r>
            <a:endParaRPr lang="en-US" dirty="0">
              <a:latin typeface="+mj-lt"/>
            </a:endParaRPr>
          </a:p>
        </p:txBody>
      </p:sp>
      <p:sp>
        <p:nvSpPr>
          <p:cNvPr id="364" name="No body – frisking of any passenger at the time of deplaning.…"/>
          <p:cNvSpPr txBox="1">
            <a:spLocks noGrp="1"/>
          </p:cNvSpPr>
          <p:nvPr>
            <p:ph type="body" idx="4294967295"/>
          </p:nvPr>
        </p:nvSpPr>
        <p:spPr>
          <a:xfrm>
            <a:off x="766916" y="1581969"/>
            <a:ext cx="9994900" cy="4087813"/>
          </a:xfrm>
          <a:prstGeom prst="rect">
            <a:avLst/>
          </a:prstGeom>
        </p:spPr>
        <p:txBody>
          <a:bodyPr>
            <a:normAutofit/>
          </a:bodyPr>
          <a:lstStyle/>
          <a:p>
            <a:pPr marL="514350" indent="-514350">
              <a:buFont typeface="+mj-lt"/>
              <a:buAutoNum type="arabicPeriod"/>
              <a:defRPr sz="2800"/>
            </a:pPr>
            <a:r>
              <a:rPr sz="2800" dirty="0">
                <a:ea typeface="Calibri" panose="020F0502020204030204" pitchFamily="34" charset="0"/>
                <a:cs typeface="Calibri" panose="020F0502020204030204" pitchFamily="34" charset="0"/>
              </a:rPr>
              <a:t>No body</a:t>
            </a:r>
            <a:r>
              <a:rPr lang="en-US" sz="2800" dirty="0">
                <a:ea typeface="Calibri" panose="020F0502020204030204" pitchFamily="34" charset="0"/>
                <a:cs typeface="Calibri" panose="020F0502020204030204" pitchFamily="34" charset="0"/>
              </a:rPr>
              <a:t> </a:t>
            </a:r>
            <a:r>
              <a:rPr sz="2800" dirty="0">
                <a:ea typeface="Calibri" panose="020F0502020204030204" pitchFamily="34" charset="0"/>
                <a:cs typeface="Calibri" panose="020F0502020204030204" pitchFamily="34" charset="0"/>
              </a:rPr>
              <a:t>frisking of any passenger at the time of deplaning.</a:t>
            </a:r>
          </a:p>
          <a:p>
            <a:pPr marL="514350" indent="-514350">
              <a:buFont typeface="+mj-lt"/>
              <a:buAutoNum type="arabicPeriod"/>
              <a:defRPr sz="2800"/>
            </a:pPr>
            <a:r>
              <a:rPr sz="2800" dirty="0">
                <a:ea typeface="Calibri" panose="020F0502020204030204" pitchFamily="34" charset="0"/>
                <a:cs typeface="Calibri" panose="020F0502020204030204" pitchFamily="34" charset="0"/>
              </a:rPr>
              <a:t>All baggage coming out of private/chartered helicopters to be checked</a:t>
            </a:r>
          </a:p>
          <a:p>
            <a:pPr marL="514350" indent="-514350">
              <a:buFont typeface="+mj-lt"/>
              <a:buAutoNum type="arabicPeriod"/>
              <a:defRPr sz="2800"/>
            </a:pPr>
            <a:r>
              <a:rPr sz="2800" dirty="0">
                <a:ea typeface="Calibri" panose="020F0502020204030204" pitchFamily="34" charset="0"/>
                <a:cs typeface="Calibri" panose="020F0502020204030204" pitchFamily="34" charset="0"/>
              </a:rPr>
              <a:t>No separate entry or exit for passengers of private/chartered helicopters – all subject to CISF checking</a:t>
            </a:r>
          </a:p>
          <a:p>
            <a:pPr marL="514350" indent="-514350">
              <a:buFont typeface="+mj-lt"/>
              <a:buAutoNum type="arabicPeriod"/>
              <a:defRPr sz="2800"/>
            </a:pPr>
            <a:r>
              <a:rPr sz="2800" dirty="0">
                <a:ea typeface="Calibri" panose="020F0502020204030204" pitchFamily="34" charset="0"/>
                <a:cs typeface="Calibri" panose="020F0502020204030204" pitchFamily="34" charset="0"/>
              </a:rPr>
              <a:t>Commercial airlines to report regarding movement of cash through check-in baggage </a:t>
            </a:r>
          </a:p>
        </p:txBody>
      </p:sp>
      <p:sp>
        <p:nvSpPr>
          <p:cNvPr id="2" name="Slide Number Placeholder 1"/>
          <p:cNvSpPr>
            <a:spLocks noGrp="1"/>
          </p:cNvSpPr>
          <p:nvPr>
            <p:ph type="sldNum" sz="quarter" idx="2"/>
          </p:nvPr>
        </p:nvSpPr>
        <p:spPr/>
        <p:txBody>
          <a:bodyPr/>
          <a:lstStyle/>
          <a:p>
            <a:fld id="{86CB4B4D-7CA3-9044-876B-883B54F8677D}" type="slidenum">
              <a:rPr lang="en-IN" smtClean="0"/>
              <a:pPr/>
              <a:t>111</a:t>
            </a:fld>
            <a:endParaRPr lang="en-IN"/>
          </a:p>
        </p:txBody>
      </p:sp>
    </p:spTree>
    <p:extLst>
      <p:ext uri="{BB962C8B-B14F-4D97-AF65-F5344CB8AC3E}">
        <p14:creationId xmlns:p14="http://schemas.microsoft.com/office/powerpoint/2010/main" val="2951733310"/>
      </p:ext>
    </p:extLst>
  </p:cSld>
  <p:clrMapOvr>
    <a:masterClrMapping/>
  </p:clrMapOvr>
  <p:transition advClick="0"/>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919" y="410644"/>
            <a:ext cx="9316164" cy="1325563"/>
          </a:xfrm>
        </p:spPr>
        <p:txBody>
          <a:bodyPr>
            <a:normAutofit/>
          </a:bodyPr>
          <a:lstStyle/>
          <a:p>
            <a:r>
              <a:rPr lang="en-US" sz="3200">
                <a:solidFill>
                  <a:srgbClr val="FF0000"/>
                </a:solidFill>
              </a:rPr>
              <a:t>       </a:t>
            </a:r>
          </a:p>
        </p:txBody>
      </p:sp>
      <p:sp>
        <p:nvSpPr>
          <p:cNvPr id="3" name="Content Placeholder 2"/>
          <p:cNvSpPr>
            <a:spLocks noGrp="1"/>
          </p:cNvSpPr>
          <p:nvPr>
            <p:ph idx="1"/>
          </p:nvPr>
        </p:nvSpPr>
        <p:spPr>
          <a:xfrm>
            <a:off x="781050" y="1294656"/>
            <a:ext cx="10801350" cy="4745808"/>
          </a:xfrm>
        </p:spPr>
        <p:txBody>
          <a:bodyPr>
            <a:normAutofit/>
          </a:bodyPr>
          <a:lstStyle/>
          <a:p>
            <a:pPr marL="514350" indent="-514350">
              <a:buFont typeface="+mj-lt"/>
              <a:buAutoNum type="arabicPeriod"/>
            </a:pPr>
            <a:r>
              <a:rPr lang="en-US" sz="2800" dirty="0">
                <a:cs typeface="Times New Roman" panose="02020603050405020304" pitchFamily="18" charset="0"/>
              </a:rPr>
              <a:t>Banks are required to send details of “Suspicious Transaction” to the Financial Intelligence Unit</a:t>
            </a:r>
          </a:p>
          <a:p>
            <a:pPr marL="514350" indent="-514350">
              <a:buFont typeface="+mj-lt"/>
              <a:buAutoNum type="arabicPeriod"/>
            </a:pPr>
            <a:r>
              <a:rPr lang="en-US" sz="2800" dirty="0">
                <a:cs typeface="Times New Roman" panose="02020603050405020304" pitchFamily="18" charset="0"/>
              </a:rPr>
              <a:t>Large deposits and withdrawals, exceeding Rs.10,00,000</a:t>
            </a:r>
          </a:p>
          <a:p>
            <a:pPr marL="514350" indent="-514350">
              <a:buFont typeface="+mj-lt"/>
              <a:buAutoNum type="arabicPeriod"/>
            </a:pPr>
            <a:r>
              <a:rPr lang="en-US" sz="2800" dirty="0">
                <a:cs typeface="Times New Roman" panose="02020603050405020304" pitchFamily="18" charset="0"/>
              </a:rPr>
              <a:t>Any transactions from accounts of candidates over Rs.1,00,000</a:t>
            </a:r>
          </a:p>
          <a:p>
            <a:pPr marL="514350" indent="-514350">
              <a:buFont typeface="+mj-lt"/>
              <a:buAutoNum type="arabicPeriod"/>
            </a:pPr>
            <a:r>
              <a:rPr lang="en-US" sz="2800" dirty="0">
                <a:cs typeface="Times New Roman" panose="02020603050405020304" pitchFamily="18" charset="0"/>
              </a:rPr>
              <a:t>Use of bank accounts for multiple transactions to other accounts</a:t>
            </a:r>
          </a:p>
          <a:p>
            <a:pPr marL="514350" indent="-514350">
              <a:buFont typeface="+mj-lt"/>
              <a:buAutoNum type="arabicPeriod"/>
            </a:pPr>
            <a:r>
              <a:rPr lang="en-US" sz="2800" dirty="0">
                <a:cs typeface="Times New Roman" panose="02020603050405020304" pitchFamily="18" charset="0"/>
              </a:rPr>
              <a:t>This information is passed on to the Income Tax Department</a:t>
            </a:r>
          </a:p>
          <a:p>
            <a:pPr marL="0" indent="0">
              <a:buNone/>
            </a:pPr>
            <a:endParaRPr lang="en-US" dirty="0"/>
          </a:p>
        </p:txBody>
      </p:sp>
      <p:sp>
        <p:nvSpPr>
          <p:cNvPr id="5" name="Rectangle 4"/>
          <p:cNvSpPr/>
          <p:nvPr/>
        </p:nvSpPr>
        <p:spPr>
          <a:xfrm>
            <a:off x="1614653" y="316931"/>
            <a:ext cx="6976010" cy="646331"/>
          </a:xfrm>
          <a:prstGeom prst="rect">
            <a:avLst/>
          </a:prstGeom>
          <a:solidFill>
            <a:schemeClr val="bg1"/>
          </a:solidFill>
          <a:ln w="57150">
            <a:noFill/>
          </a:ln>
        </p:spPr>
        <p:txBody>
          <a:bodyPr wrap="square">
            <a:spAutoFit/>
          </a:bodyPr>
          <a:lstStyle/>
          <a:p>
            <a:pPr algn="ctr"/>
            <a:r>
              <a:rPr lang="en-IN" sz="3600" b="1" dirty="0">
                <a:latin typeface="+mj-lt"/>
                <a:cs typeface="Times New Roman" panose="02020603050405020304" pitchFamily="18" charset="0"/>
              </a:rPr>
              <a:t>Information from Banks</a:t>
            </a:r>
          </a:p>
        </p:txBody>
      </p:sp>
      <p:sp>
        <p:nvSpPr>
          <p:cNvPr id="7" name="Slide Number Placeholder 6"/>
          <p:cNvSpPr>
            <a:spLocks noGrp="1"/>
          </p:cNvSpPr>
          <p:nvPr>
            <p:ph type="sldNum" sz="quarter" idx="12"/>
          </p:nvPr>
        </p:nvSpPr>
        <p:spPr/>
        <p:txBody>
          <a:bodyPr/>
          <a:lstStyle/>
          <a:p>
            <a:fld id="{D57F1E4F-1CFF-5643-939E-217C01CDF565}" type="slidenum">
              <a:rPr lang="en-US" smtClean="0"/>
              <a:pPr/>
              <a:t>112</a:t>
            </a:fld>
            <a:endParaRPr lang="en-US" dirty="0"/>
          </a:p>
        </p:txBody>
      </p:sp>
    </p:spTree>
    <p:extLst>
      <p:ext uri="{BB962C8B-B14F-4D97-AF65-F5344CB8AC3E}">
        <p14:creationId xmlns:p14="http://schemas.microsoft.com/office/powerpoint/2010/main" val="2258847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138" y="369440"/>
            <a:ext cx="7181850" cy="607756"/>
          </a:xfrm>
          <a:solidFill>
            <a:schemeClr val="bg1"/>
          </a:solidFill>
          <a:ln w="57150">
            <a:noFill/>
          </a:ln>
        </p:spPr>
        <p:txBody>
          <a:bodyPr anchor="t">
            <a:normAutofit fontScale="90000"/>
          </a:bodyPr>
          <a:lstStyle/>
          <a:p>
            <a:pPr algn="ctr"/>
            <a:r>
              <a:rPr lang="en-IN" sz="3200" b="1" dirty="0">
                <a:solidFill>
                  <a:schemeClr val="tx1">
                    <a:lumMod val="95000"/>
                    <a:lumOff val="5000"/>
                  </a:schemeClr>
                </a:solidFill>
                <a:cs typeface="Times New Roman" panose="02020603050405020304" pitchFamily="18" charset="0"/>
              </a:rPr>
              <a:t>Transportation of cash by banks</a:t>
            </a:r>
            <a:r>
              <a:rPr lang="en-IN" sz="3200" dirty="0"/>
              <a:t/>
            </a:r>
            <a:br>
              <a:rPr lang="en-IN" sz="3200" dirty="0"/>
            </a:br>
            <a:r>
              <a:rPr lang="en-IN" sz="3200" dirty="0"/>
              <a:t>        </a:t>
            </a:r>
            <a:endParaRPr lang="en-IN" b="1" dirty="0">
              <a:cs typeface="Times New Roman" panose="02020603050405020304" pitchFamily="18" charset="0"/>
            </a:endParaRPr>
          </a:p>
        </p:txBody>
      </p:sp>
      <p:sp>
        <p:nvSpPr>
          <p:cNvPr id="3" name="Content Placeholder 2"/>
          <p:cNvSpPr>
            <a:spLocks noGrp="1"/>
          </p:cNvSpPr>
          <p:nvPr>
            <p:ph idx="1"/>
          </p:nvPr>
        </p:nvSpPr>
        <p:spPr>
          <a:xfrm>
            <a:off x="847861" y="1011356"/>
            <a:ext cx="10734539" cy="5344997"/>
          </a:xfrm>
        </p:spPr>
        <p:txBody>
          <a:bodyPr>
            <a:normAutofit/>
          </a:bodyPr>
          <a:lstStyle/>
          <a:p>
            <a:pPr marL="514350" indent="-514350" algn="just">
              <a:lnSpc>
                <a:spcPct val="150000"/>
              </a:lnSpc>
              <a:buFont typeface="+mj-lt"/>
              <a:buAutoNum type="arabicPeriod"/>
            </a:pPr>
            <a:r>
              <a:rPr lang="en-IN" sz="2400" dirty="0" smtClean="0">
                <a:latin typeface="Calibri" panose="020F0502020204030204" pitchFamily="34" charset="0"/>
                <a:ea typeface="Calibri" panose="020F0502020204030204" pitchFamily="34" charset="0"/>
                <a:cs typeface="Calibri" panose="020F0502020204030204" pitchFamily="34" charset="0"/>
              </a:rPr>
              <a:t>There have been reports of misuse of bank vans and ambulances to transfer the third-party cash. There are SOPs for the transportation of cash by banks:</a:t>
            </a:r>
          </a:p>
          <a:p>
            <a:pPr marL="514350" indent="-514350" algn="just">
              <a:lnSpc>
                <a:spcPct val="150000"/>
              </a:lnSpc>
              <a:buFont typeface="+mj-lt"/>
              <a:buAutoNum type="arabicPeriod"/>
            </a:pPr>
            <a:r>
              <a:rPr lang="en-IN" sz="2400" dirty="0" smtClean="0">
                <a:latin typeface="Calibri" panose="020F0502020204030204" pitchFamily="34" charset="0"/>
                <a:ea typeface="Calibri" panose="020F0502020204030204" pitchFamily="34" charset="0"/>
                <a:cs typeface="Calibri" panose="020F0502020204030204" pitchFamily="34" charset="0"/>
              </a:rPr>
              <a:t>Dept. of Financial Services, Ministry of Finance, Govt. of India vide letter no.60(2)/2008-BO.II dated </a:t>
            </a:r>
            <a:r>
              <a:rPr lang="en-IN" sz="2400" dirty="0">
                <a:latin typeface="Calibri" panose="020F0502020204030204" pitchFamily="34" charset="0"/>
                <a:ea typeface="Calibri" panose="020F0502020204030204" pitchFamily="34" charset="0"/>
                <a:cs typeface="Calibri" panose="020F0502020204030204" pitchFamily="34" charset="0"/>
              </a:rPr>
              <a:t>20.2.2013 </a:t>
            </a:r>
            <a:r>
              <a:rPr lang="en-IN" sz="2400" i="1" dirty="0" smtClean="0">
                <a:latin typeface="Calibri" panose="020F0502020204030204" pitchFamily="34" charset="0"/>
                <a:ea typeface="Calibri" panose="020F0502020204030204" pitchFamily="34" charset="0"/>
                <a:cs typeface="Calibri" panose="020F0502020204030204" pitchFamily="34" charset="0"/>
              </a:rPr>
              <a:t>(</a:t>
            </a:r>
            <a:r>
              <a:rPr lang="en-IN" sz="2400" i="1" dirty="0">
                <a:latin typeface="Calibri" panose="020F0502020204030204" pitchFamily="34" charset="0"/>
                <a:ea typeface="Calibri" panose="020F0502020204030204" pitchFamily="34" charset="0"/>
                <a:cs typeface="Calibri" panose="020F0502020204030204" pitchFamily="34" charset="0"/>
              </a:rPr>
              <a:t>Annexure G2 of </a:t>
            </a:r>
            <a:r>
              <a:rPr lang="en-GB" sz="2400" i="1" dirty="0"/>
              <a:t>Compendium of Instructions On Election Expenditure Monitoring August 2023)</a:t>
            </a:r>
            <a:endParaRPr lang="en-IN" sz="2400" i="1" dirty="0">
              <a:latin typeface="Calibri" panose="020F0502020204030204" pitchFamily="34" charset="0"/>
              <a:ea typeface="Calibri" panose="020F0502020204030204" pitchFamily="34" charset="0"/>
              <a:cs typeface="Calibri" panose="020F0502020204030204" pitchFamily="34" charset="0"/>
            </a:endParaRPr>
          </a:p>
          <a:p>
            <a:pPr marL="514350" indent="-514350" algn="just">
              <a:lnSpc>
                <a:spcPct val="150000"/>
              </a:lnSpc>
              <a:buFont typeface="+mj-lt"/>
              <a:buAutoNum type="arabicPeriod"/>
            </a:pPr>
            <a:r>
              <a:rPr lang="en-IN" sz="2400" dirty="0" smtClean="0">
                <a:latin typeface="Calibri" panose="020F0502020204030204" pitchFamily="34" charset="0"/>
                <a:ea typeface="Calibri" panose="020F0502020204030204" pitchFamily="34" charset="0"/>
                <a:cs typeface="Calibri" panose="020F0502020204030204" pitchFamily="34" charset="0"/>
              </a:rPr>
              <a:t>No cash of 3</a:t>
            </a:r>
            <a:r>
              <a:rPr lang="en-IN" sz="2400" baseline="30000" dirty="0" smtClean="0">
                <a:latin typeface="Calibri" panose="020F0502020204030204" pitchFamily="34" charset="0"/>
                <a:ea typeface="Calibri" panose="020F0502020204030204" pitchFamily="34" charset="0"/>
                <a:cs typeface="Calibri" panose="020F0502020204030204" pitchFamily="34" charset="0"/>
              </a:rPr>
              <a:t>rd</a:t>
            </a:r>
            <a:r>
              <a:rPr lang="en-IN" sz="2400" dirty="0" smtClean="0">
                <a:latin typeface="Calibri" panose="020F0502020204030204" pitchFamily="34" charset="0"/>
                <a:ea typeface="Calibri" panose="020F0502020204030204" pitchFamily="34" charset="0"/>
                <a:cs typeface="Calibri" panose="020F0502020204030204" pitchFamily="34" charset="0"/>
              </a:rPr>
              <a:t> parties or individuals</a:t>
            </a:r>
          </a:p>
          <a:p>
            <a:pPr marL="514350" indent="-514350" algn="just">
              <a:lnSpc>
                <a:spcPct val="150000"/>
              </a:lnSpc>
              <a:buFont typeface="+mj-lt"/>
              <a:buAutoNum type="arabicPeriod"/>
            </a:pPr>
            <a:r>
              <a:rPr lang="en-IN" sz="2400" dirty="0" smtClean="0">
                <a:latin typeface="Calibri" panose="020F0502020204030204" pitchFamily="34" charset="0"/>
                <a:ea typeface="Calibri" panose="020F0502020204030204" pitchFamily="34" charset="0"/>
                <a:cs typeface="Calibri" panose="020F0502020204030204" pitchFamily="34" charset="0"/>
              </a:rPr>
              <a:t>Letters/documents to be carried</a:t>
            </a:r>
          </a:p>
          <a:p>
            <a:pPr marL="514350" indent="-514350" algn="just">
              <a:lnSpc>
                <a:spcPct val="150000"/>
              </a:lnSpc>
              <a:buFont typeface="+mj-lt"/>
              <a:buAutoNum type="arabicPeriod"/>
            </a:pPr>
            <a:r>
              <a:rPr lang="en-IN" sz="2400" dirty="0" smtClean="0">
                <a:latin typeface="Calibri" panose="020F0502020204030204" pitchFamily="34" charset="0"/>
                <a:ea typeface="Calibri" panose="020F0502020204030204" pitchFamily="34" charset="0"/>
                <a:cs typeface="Calibri" panose="020F0502020204030204" pitchFamily="34" charset="0"/>
              </a:rPr>
              <a:t>Personnel shall carry identity cards</a:t>
            </a:r>
          </a:p>
          <a:p>
            <a:pPr marL="0" indent="0" algn="just">
              <a:lnSpc>
                <a:spcPct val="150000"/>
              </a:lnSpc>
              <a:buNone/>
            </a:pPr>
            <a:endParaRPr lang="en-IN" sz="24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50000"/>
              </a:lnSpc>
              <a:buNone/>
            </a:pP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113</a:t>
            </a:fld>
            <a:endParaRPr lang="en-US" dirty="0"/>
          </a:p>
        </p:txBody>
      </p:sp>
    </p:spTree>
    <p:extLst>
      <p:ext uri="{BB962C8B-B14F-4D97-AF65-F5344CB8AC3E}">
        <p14:creationId xmlns:p14="http://schemas.microsoft.com/office/powerpoint/2010/main" val="516573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LEGAL PROVISIONS"/>
          <p:cNvSpPr txBox="1">
            <a:spLocks noGrp="1"/>
          </p:cNvSpPr>
          <p:nvPr>
            <p:ph type="title" idx="4294967295"/>
          </p:nvPr>
        </p:nvSpPr>
        <p:spPr>
          <a:xfrm>
            <a:off x="-1" y="500063"/>
            <a:ext cx="11582401" cy="1357312"/>
          </a:xfrm>
          <a:prstGeom prst="rect">
            <a:avLst/>
          </a:prstGeom>
          <a:solidFill>
            <a:schemeClr val="bg1"/>
          </a:solidFill>
          <a:ln w="57150">
            <a:noFill/>
            <a:prstDash val="sysDot"/>
          </a:ln>
        </p:spPr>
        <p:txBody>
          <a:bodyPr>
            <a:normAutofit/>
          </a:bodyPr>
          <a:lstStyle/>
          <a:p>
            <a:pPr algn="ctr" defTabSz="685800">
              <a:defRPr sz="2700">
                <a:solidFill>
                  <a:srgbClr val="000000"/>
                </a:solidFill>
                <a:latin typeface="Times New Roman" panose="02020603050405020304"/>
                <a:ea typeface="Times New Roman" panose="02020603050405020304"/>
                <a:cs typeface="Times New Roman" panose="02020603050405020304"/>
                <a:sym typeface="Times New Roman" panose="02020603050405020304"/>
              </a:defRPr>
            </a:pPr>
            <a:r>
              <a:rPr lang="en-IN" dirty="0" smtClean="0">
                <a:latin typeface="Calibri" panose="020F0502020204030204" pitchFamily="34" charset="0"/>
                <a:ea typeface="Calibri" panose="020F0502020204030204" pitchFamily="34" charset="0"/>
                <a:cs typeface="Calibri" panose="020F0502020204030204" pitchFamily="34" charset="0"/>
              </a:rPr>
              <a:t/>
            </a:r>
            <a:br>
              <a:rPr lang="en-IN" dirty="0" smtClean="0">
                <a:latin typeface="Calibri" panose="020F0502020204030204" pitchFamily="34" charset="0"/>
                <a:ea typeface="Calibri" panose="020F0502020204030204" pitchFamily="34" charset="0"/>
                <a:cs typeface="Calibri" panose="020F0502020204030204" pitchFamily="34" charset="0"/>
              </a:rPr>
            </a:br>
            <a:r>
              <a:rPr lang="en-IN" sz="40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Major legal </a:t>
            </a:r>
            <a:r>
              <a:rPr lang="en-IN" sz="4000" b="1" dirty="0" smtClean="0">
                <a:latin typeface="Calibri" panose="020F0502020204030204" pitchFamily="34" charset="0"/>
                <a:ea typeface="Calibri" panose="020F0502020204030204" pitchFamily="34" charset="0"/>
                <a:cs typeface="Calibri" panose="020F0502020204030204" pitchFamily="34" charset="0"/>
              </a:rPr>
              <a:t>provisions</a:t>
            </a:r>
            <a:endParaRPr lang="en-IN" sz="4000" b="1" dirty="0">
              <a:latin typeface="Calibri" panose="020F0502020204030204" pitchFamily="34" charset="0"/>
              <a:ea typeface="Calibri" panose="020F0502020204030204" pitchFamily="34" charset="0"/>
              <a:cs typeface="Calibri" panose="020F0502020204030204" pitchFamily="34" charset="0"/>
            </a:endParaRPr>
          </a:p>
        </p:txBody>
      </p:sp>
      <p:sp>
        <p:nvSpPr>
          <p:cNvPr id="83" name="The Representation of the People Act, 1951…"/>
          <p:cNvSpPr txBox="1">
            <a:spLocks noGrp="1"/>
          </p:cNvSpPr>
          <p:nvPr>
            <p:ph type="body" idx="4294967295"/>
          </p:nvPr>
        </p:nvSpPr>
        <p:spPr>
          <a:xfrm>
            <a:off x="545690" y="2210159"/>
            <a:ext cx="6696075" cy="3551237"/>
          </a:xfrm>
          <a:prstGeom prst="rect">
            <a:avLst/>
          </a:prstGeom>
        </p:spPr>
        <p:txBody>
          <a:bodyPr>
            <a:normAutofit/>
          </a:bodyPr>
          <a:lstStyle/>
          <a:p>
            <a:pPr marL="514350" indent="-514350">
              <a:buFont typeface="+mj-lt"/>
              <a:buAutoNum type="arabicPeriod"/>
              <a:defRPr sz="2800" b="1"/>
            </a:pPr>
            <a:r>
              <a:rPr b="1" dirty="0" smtClean="0">
                <a:solidFill>
                  <a:srgbClr val="FF0000"/>
                </a:solidFill>
                <a:cs typeface="Times New Roman" panose="02020603050405020304" pitchFamily="18" charset="0"/>
              </a:rPr>
              <a:t>Representation </a:t>
            </a:r>
            <a:r>
              <a:rPr b="1" dirty="0">
                <a:solidFill>
                  <a:srgbClr val="FF0000"/>
                </a:solidFill>
                <a:cs typeface="Times New Roman" panose="02020603050405020304" pitchFamily="18" charset="0"/>
              </a:rPr>
              <a:t>of the </a:t>
            </a:r>
            <a:r>
              <a:rPr lang="en-IN" b="1" dirty="0">
                <a:solidFill>
                  <a:srgbClr val="FF0000"/>
                </a:solidFill>
                <a:cs typeface="Times New Roman" panose="02020603050405020304" pitchFamily="18" charset="0"/>
              </a:rPr>
              <a:t>P</a:t>
            </a:r>
            <a:r>
              <a:rPr b="1" dirty="0" err="1" smtClean="0">
                <a:solidFill>
                  <a:srgbClr val="FF0000"/>
                </a:solidFill>
                <a:cs typeface="Times New Roman" panose="02020603050405020304" pitchFamily="18" charset="0"/>
              </a:rPr>
              <a:t>eople</a:t>
            </a:r>
            <a:r>
              <a:rPr b="1" dirty="0" smtClean="0">
                <a:solidFill>
                  <a:srgbClr val="FF0000"/>
                </a:solidFill>
                <a:cs typeface="Times New Roman" panose="02020603050405020304" pitchFamily="18" charset="0"/>
              </a:rPr>
              <a:t> </a:t>
            </a:r>
            <a:r>
              <a:rPr b="1" dirty="0">
                <a:solidFill>
                  <a:srgbClr val="FF0000"/>
                </a:solidFill>
                <a:cs typeface="Times New Roman" panose="02020603050405020304" pitchFamily="18" charset="0"/>
              </a:rPr>
              <a:t>Act, 1951</a:t>
            </a:r>
          </a:p>
          <a:p>
            <a:pPr marL="514350" indent="-514350">
              <a:buFont typeface="+mj-lt"/>
              <a:buAutoNum type="arabicPeriod"/>
              <a:defRPr sz="2800"/>
            </a:pPr>
            <a:r>
              <a:rPr b="1" dirty="0" smtClean="0">
                <a:solidFill>
                  <a:srgbClr val="FF0000"/>
                </a:solidFill>
                <a:cs typeface="Times New Roman" panose="02020603050405020304" pitchFamily="18" charset="0"/>
              </a:rPr>
              <a:t>Conduct </a:t>
            </a:r>
            <a:r>
              <a:rPr b="1" dirty="0">
                <a:solidFill>
                  <a:srgbClr val="FF0000"/>
                </a:solidFill>
                <a:cs typeface="Times New Roman" panose="02020603050405020304" pitchFamily="18" charset="0"/>
              </a:rPr>
              <a:t>of </a:t>
            </a:r>
            <a:r>
              <a:rPr lang="en-IN" b="1" dirty="0">
                <a:solidFill>
                  <a:srgbClr val="FF0000"/>
                </a:solidFill>
                <a:cs typeface="Times New Roman" panose="02020603050405020304" pitchFamily="18" charset="0"/>
              </a:rPr>
              <a:t>E</a:t>
            </a:r>
            <a:r>
              <a:rPr b="1" dirty="0">
                <a:solidFill>
                  <a:srgbClr val="FF0000"/>
                </a:solidFill>
                <a:cs typeface="Times New Roman" panose="02020603050405020304" pitchFamily="18" charset="0"/>
              </a:rPr>
              <a:t>lections Rules, 1961</a:t>
            </a:r>
          </a:p>
          <a:p>
            <a:pPr marL="514350" indent="-514350">
              <a:buFont typeface="+mj-lt"/>
              <a:buAutoNum type="arabicPeriod"/>
              <a:defRPr sz="2800"/>
            </a:pPr>
            <a:r>
              <a:rPr b="1" dirty="0">
                <a:solidFill>
                  <a:srgbClr val="FF0000"/>
                </a:solidFill>
                <a:cs typeface="Times New Roman" panose="02020603050405020304" pitchFamily="18" charset="0"/>
              </a:rPr>
              <a:t>Indian Penal Code, 1860</a:t>
            </a:r>
          </a:p>
          <a:p>
            <a:pPr marL="514350" indent="-514350">
              <a:buFont typeface="+mj-lt"/>
              <a:buAutoNum type="arabicPeriod"/>
              <a:defRPr sz="2800"/>
            </a:pPr>
            <a:r>
              <a:rPr lang="en-IN" b="1" dirty="0">
                <a:solidFill>
                  <a:srgbClr val="FF0000"/>
                </a:solidFill>
                <a:cs typeface="Times New Roman" panose="02020603050405020304" pitchFamily="18" charset="0"/>
              </a:rPr>
              <a:t>Case</a:t>
            </a:r>
            <a:r>
              <a:rPr b="1" dirty="0">
                <a:solidFill>
                  <a:srgbClr val="FF0000"/>
                </a:solidFill>
                <a:cs typeface="Times New Roman" panose="02020603050405020304" pitchFamily="18" charset="0"/>
              </a:rPr>
              <a:t> laws</a:t>
            </a:r>
            <a:endParaRPr lang="en-US" b="1" dirty="0">
              <a:solidFill>
                <a:srgbClr val="FF0000"/>
              </a:solidFill>
              <a:cs typeface="Times New Roman" panose="02020603050405020304" pitchFamily="18" charset="0"/>
            </a:endParaRPr>
          </a:p>
          <a:p>
            <a:pPr marL="514350" indent="-514350">
              <a:buFont typeface="+mj-lt"/>
              <a:buAutoNum type="arabicPeriod"/>
              <a:defRPr sz="2800"/>
            </a:pPr>
            <a:r>
              <a:rPr lang="en-IN" b="1" dirty="0" smtClean="0">
                <a:solidFill>
                  <a:srgbClr val="FF0000"/>
                </a:solidFill>
                <a:cs typeface="Times New Roman" panose="02020603050405020304" pitchFamily="18" charset="0"/>
              </a:rPr>
              <a:t>Instructions </a:t>
            </a:r>
            <a:r>
              <a:rPr lang="en-IN" b="1" dirty="0">
                <a:solidFill>
                  <a:srgbClr val="FF0000"/>
                </a:solidFill>
                <a:cs typeface="Times New Roman" panose="02020603050405020304" pitchFamily="18" charset="0"/>
              </a:rPr>
              <a:t>of the ECI</a:t>
            </a:r>
          </a:p>
        </p:txBody>
      </p:sp>
      <p:sp>
        <p:nvSpPr>
          <p:cNvPr id="2" name="Slide Number Placeholder 1"/>
          <p:cNvSpPr>
            <a:spLocks noGrp="1"/>
          </p:cNvSpPr>
          <p:nvPr>
            <p:ph type="sldNum" sz="quarter" idx="2"/>
          </p:nvPr>
        </p:nvSpPr>
        <p:spPr/>
        <p:txBody>
          <a:bodyPr/>
          <a:lstStyle/>
          <a:p>
            <a:fld id="{86CB4B4D-7CA3-9044-876B-883B54F8677D}" type="slidenum">
              <a:rPr lang="en-IN" smtClean="0"/>
              <a:pPr/>
              <a:t>12</a:t>
            </a:fld>
            <a:endParaRPr lang="en-IN"/>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MAJOR LEGAL PROVISIONS RELATED TO ELECTION EXPENDITURE MONITORING"/>
          <p:cNvSpPr txBox="1">
            <a:spLocks noGrp="1"/>
          </p:cNvSpPr>
          <p:nvPr>
            <p:ph type="ctrTitle"/>
          </p:nvPr>
        </p:nvSpPr>
        <p:spPr>
          <a:xfrm>
            <a:off x="473079" y="0"/>
            <a:ext cx="10363200" cy="657743"/>
          </a:xfrm>
          <a:prstGeom prst="rect">
            <a:avLst/>
          </a:prstGeom>
          <a:solidFill>
            <a:schemeClr val="bg1"/>
          </a:solidFill>
          <a:ln w="57150">
            <a:noFill/>
          </a:ln>
        </p:spPr>
        <p:txBody>
          <a:bodyPr>
            <a:noAutofit/>
          </a:bodyPr>
          <a:lstStyle>
            <a:lvl1pPr algn="ctr">
              <a:defRPr sz="2800" b="1">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sz="3600" dirty="0" smtClean="0">
                <a:latin typeface="+mj-lt"/>
              </a:rPr>
              <a:t>Major Legal Provisions- </a:t>
            </a:r>
            <a:r>
              <a:rPr lang="en-IN" sz="3600" dirty="0" smtClean="0">
                <a:solidFill>
                  <a:srgbClr val="FF0000"/>
                </a:solidFill>
                <a:latin typeface="+mj-lt"/>
              </a:rPr>
              <a:t>RPA, </a:t>
            </a:r>
            <a:r>
              <a:rPr lang="en-IN" sz="3600" dirty="0">
                <a:solidFill>
                  <a:srgbClr val="FF0000"/>
                </a:solidFill>
                <a:latin typeface="+mj-lt"/>
              </a:rPr>
              <a:t>1951</a:t>
            </a:r>
            <a:endParaRPr sz="3600" dirty="0">
              <a:solidFill>
                <a:srgbClr val="FF0000"/>
              </a:solidFill>
              <a:latin typeface="+mj-lt"/>
            </a:endParaRPr>
          </a:p>
        </p:txBody>
      </p:sp>
      <p:sp>
        <p:nvSpPr>
          <p:cNvPr id="2" name="Slide Number Placeholder 1"/>
          <p:cNvSpPr>
            <a:spLocks noGrp="1"/>
          </p:cNvSpPr>
          <p:nvPr>
            <p:ph type="sldNum" sz="quarter" idx="12"/>
          </p:nvPr>
        </p:nvSpPr>
        <p:spPr>
          <a:xfrm>
            <a:off x="9094061" y="6492875"/>
            <a:ext cx="2844800" cy="365125"/>
          </a:xfrm>
        </p:spPr>
        <p:txBody>
          <a:bodyPr/>
          <a:lstStyle/>
          <a:p>
            <a:fld id="{86CB4B4D-7CA3-9044-876B-883B54F8677D}" type="slidenum">
              <a:rPr lang="en-IN" smtClean="0"/>
              <a:pPr/>
              <a:t>13</a:t>
            </a:fld>
            <a:endParaRPr lang="en-IN" dirty="0"/>
          </a:p>
        </p:txBody>
      </p:sp>
      <p:sp>
        <p:nvSpPr>
          <p:cNvPr id="10" name="Rectangle 9"/>
          <p:cNvSpPr/>
          <p:nvPr/>
        </p:nvSpPr>
        <p:spPr>
          <a:xfrm>
            <a:off x="4903816" y="875274"/>
            <a:ext cx="6550701" cy="19337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Failure to lodge an account of election expenses within time and manner required by law and has no good reason or justification for the failure </a:t>
            </a:r>
          </a:p>
          <a:p>
            <a:pPr algn="just"/>
            <a:r>
              <a:rPr lang="en-US" sz="2400" dirty="0" smtClean="0"/>
              <a:t>• Disqualification for a period of three years from the date of order of the Commission</a:t>
            </a:r>
            <a:endParaRPr lang="en-US" sz="2400" dirty="0"/>
          </a:p>
        </p:txBody>
      </p:sp>
      <p:sp>
        <p:nvSpPr>
          <p:cNvPr id="11" name="Rectangle 10"/>
          <p:cNvSpPr/>
          <p:nvPr/>
        </p:nvSpPr>
        <p:spPr>
          <a:xfrm>
            <a:off x="4889842" y="2929900"/>
            <a:ext cx="6628151" cy="19337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Candidate/Election agent shall keep a separate, correct account of election expenditure incurred/authorized between date of nomination &amp; declaration of results (both date inclusive).</a:t>
            </a:r>
            <a:endParaRPr lang="en-US" sz="2400" dirty="0"/>
          </a:p>
        </p:txBody>
      </p:sp>
      <p:sp>
        <p:nvSpPr>
          <p:cNvPr id="12" name="Rectangle 11"/>
          <p:cNvSpPr/>
          <p:nvPr/>
        </p:nvSpPr>
        <p:spPr>
          <a:xfrm>
            <a:off x="4862404" y="4924269"/>
            <a:ext cx="6714830" cy="15850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The Expenditure incurred by leaders of the political party on account of travel by air or by any other means of transport for general party propaganda</a:t>
            </a:r>
            <a:endParaRPr lang="en-US" sz="2400" dirty="0"/>
          </a:p>
        </p:txBody>
      </p:sp>
      <p:sp>
        <p:nvSpPr>
          <p:cNvPr id="13" name="Rectangle 12"/>
          <p:cNvSpPr/>
          <p:nvPr/>
        </p:nvSpPr>
        <p:spPr>
          <a:xfrm>
            <a:off x="257330" y="883403"/>
            <a:ext cx="3879955" cy="19527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smtClean="0">
                <a:solidFill>
                  <a:srgbClr val="FF0000"/>
                </a:solidFill>
              </a:rPr>
              <a:t>S 10 A: </a:t>
            </a:r>
          </a:p>
          <a:p>
            <a:pPr algn="just"/>
            <a:r>
              <a:rPr lang="en-US" sz="2400" b="1" dirty="0" smtClean="0">
                <a:solidFill>
                  <a:schemeClr val="tx1"/>
                </a:solidFill>
              </a:rPr>
              <a:t>Disqualification for failure </a:t>
            </a:r>
          </a:p>
          <a:p>
            <a:pPr algn="just"/>
            <a:r>
              <a:rPr lang="en-US" sz="2400" b="1" dirty="0" smtClean="0">
                <a:solidFill>
                  <a:schemeClr val="tx1"/>
                </a:solidFill>
              </a:rPr>
              <a:t>to lodge account of election </a:t>
            </a:r>
          </a:p>
          <a:p>
            <a:pPr algn="just"/>
            <a:r>
              <a:rPr lang="en-US" sz="2400" b="1" dirty="0" smtClean="0">
                <a:solidFill>
                  <a:schemeClr val="tx1"/>
                </a:solidFill>
              </a:rPr>
              <a:t>expenses </a:t>
            </a:r>
          </a:p>
        </p:txBody>
      </p:sp>
      <p:sp>
        <p:nvSpPr>
          <p:cNvPr id="14" name="Rectangle 13"/>
          <p:cNvSpPr/>
          <p:nvPr/>
        </p:nvSpPr>
        <p:spPr>
          <a:xfrm>
            <a:off x="274820" y="2975675"/>
            <a:ext cx="3907436" cy="17823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dirty="0">
                <a:solidFill>
                  <a:srgbClr val="FF0000"/>
                </a:solidFill>
              </a:rPr>
              <a:t>S 77 (1): </a:t>
            </a:r>
            <a:r>
              <a:rPr lang="en-US" sz="2400" b="1" dirty="0" smtClean="0"/>
              <a:t>Account of Election expenses </a:t>
            </a:r>
          </a:p>
          <a:p>
            <a:r>
              <a:rPr lang="en-US" sz="2400" b="1" dirty="0" smtClean="0"/>
              <a:t>and maximum thereof </a:t>
            </a:r>
            <a:endParaRPr lang="en-US" sz="2400" b="1" dirty="0"/>
          </a:p>
        </p:txBody>
      </p:sp>
      <p:sp>
        <p:nvSpPr>
          <p:cNvPr id="15" name="Rectangle 14"/>
          <p:cNvSpPr/>
          <p:nvPr/>
        </p:nvSpPr>
        <p:spPr>
          <a:xfrm>
            <a:off x="247338" y="4912963"/>
            <a:ext cx="3949908" cy="16738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Explanation </a:t>
            </a:r>
            <a:r>
              <a:rPr lang="en-US" sz="2400" b="1" dirty="0">
                <a:solidFill>
                  <a:srgbClr val="FF0000"/>
                </a:solidFill>
              </a:rPr>
              <a:t>1(a) of c 77(1): </a:t>
            </a:r>
            <a:r>
              <a:rPr lang="en-US" sz="2400" b="1" dirty="0" smtClean="0"/>
              <a:t>Leaders of Political party (Star Campaigners)</a:t>
            </a:r>
            <a:endParaRPr lang="en-US" sz="2400" b="1" dirty="0"/>
          </a:p>
        </p:txBody>
      </p:sp>
      <p:sp>
        <p:nvSpPr>
          <p:cNvPr id="17" name="TextBox 16"/>
          <p:cNvSpPr txBox="1"/>
          <p:nvPr/>
        </p:nvSpPr>
        <p:spPr>
          <a:xfrm>
            <a:off x="10425432" y="648866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Tree>
    <p:extLst>
      <p:ext uri="{BB962C8B-B14F-4D97-AF65-F5344CB8AC3E}">
        <p14:creationId xmlns:p14="http://schemas.microsoft.com/office/powerpoint/2010/main" val="2252577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MAJOR LEGAL PROVISIONS RELATED TO ELECTION EXPENDITURE MONITORING"/>
          <p:cNvSpPr txBox="1">
            <a:spLocks noGrp="1"/>
          </p:cNvSpPr>
          <p:nvPr>
            <p:ph type="title" idx="4294967295"/>
          </p:nvPr>
        </p:nvSpPr>
        <p:spPr>
          <a:xfrm>
            <a:off x="278968" y="0"/>
            <a:ext cx="10275377" cy="720725"/>
          </a:xfrm>
          <a:prstGeom prst="rect">
            <a:avLst/>
          </a:prstGeom>
          <a:noFill/>
          <a:ln w="57150">
            <a:noFill/>
          </a:ln>
        </p:spPr>
        <p:txBody>
          <a:bodyPr>
            <a:normAutofit/>
          </a:bodyPr>
          <a:lstStyle>
            <a:lvl1pPr algn="ctr">
              <a:defRPr sz="2800" b="1">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GB" sz="3200" dirty="0" smtClean="0">
                <a:latin typeface="+mj-lt"/>
              </a:rPr>
              <a:t>Major Legal Provisions- </a:t>
            </a:r>
            <a:r>
              <a:rPr lang="en-GB" sz="3200" dirty="0" smtClean="0">
                <a:solidFill>
                  <a:srgbClr val="FF0000"/>
                </a:solidFill>
                <a:latin typeface="+mj-lt"/>
              </a:rPr>
              <a:t>RPA,1951 </a:t>
            </a:r>
            <a:r>
              <a:rPr lang="en-GB" sz="3200" dirty="0" smtClean="0">
                <a:solidFill>
                  <a:schemeClr val="tx1"/>
                </a:solidFill>
                <a:latin typeface="+mj-lt"/>
              </a:rPr>
              <a:t>– contd.</a:t>
            </a:r>
            <a:endParaRPr lang="en-GB" sz="3200" dirty="0">
              <a:solidFill>
                <a:schemeClr val="tx1"/>
              </a:solidFill>
              <a:latin typeface="+mj-lt"/>
            </a:endParaRPr>
          </a:p>
        </p:txBody>
      </p:sp>
      <p:sp>
        <p:nvSpPr>
          <p:cNvPr id="2" name="Slide Number Placeholder 1"/>
          <p:cNvSpPr>
            <a:spLocks noGrp="1"/>
          </p:cNvSpPr>
          <p:nvPr>
            <p:ph type="sldNum" sz="quarter" idx="2"/>
          </p:nvPr>
        </p:nvSpPr>
        <p:spPr>
          <a:xfrm>
            <a:off x="9125058" y="6201370"/>
            <a:ext cx="2844800" cy="365125"/>
          </a:xfrm>
        </p:spPr>
        <p:txBody>
          <a:bodyPr/>
          <a:lstStyle/>
          <a:p>
            <a:fld id="{86CB4B4D-7CA3-9044-876B-883B54F8677D}" type="slidenum">
              <a:rPr lang="en-IN" smtClean="0"/>
              <a:pPr/>
              <a:t>14</a:t>
            </a:fld>
            <a:endParaRPr lang="en-IN"/>
          </a:p>
        </p:txBody>
      </p:sp>
      <p:sp>
        <p:nvSpPr>
          <p:cNvPr id="7" name="Rectangle 6"/>
          <p:cNvSpPr/>
          <p:nvPr/>
        </p:nvSpPr>
        <p:spPr>
          <a:xfrm>
            <a:off x="511444" y="1038386"/>
            <a:ext cx="3440625" cy="1332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smtClean="0">
                <a:solidFill>
                  <a:schemeClr val="tx1"/>
                </a:solidFill>
              </a:rPr>
              <a:t>Explanation </a:t>
            </a:r>
            <a:r>
              <a:rPr lang="en-US" sz="2400" b="1" dirty="0">
                <a:solidFill>
                  <a:srgbClr val="FF0000"/>
                </a:solidFill>
              </a:rPr>
              <a:t>1(a) of </a:t>
            </a:r>
          </a:p>
          <a:p>
            <a:pPr algn="just"/>
            <a:r>
              <a:rPr lang="en-US" sz="2400" b="1" dirty="0">
                <a:solidFill>
                  <a:srgbClr val="FF0000"/>
                </a:solidFill>
              </a:rPr>
              <a:t>S 77(1)</a:t>
            </a:r>
          </a:p>
        </p:txBody>
      </p:sp>
      <p:sp>
        <p:nvSpPr>
          <p:cNvPr id="8" name="Rectangle 7"/>
          <p:cNvSpPr/>
          <p:nvPr/>
        </p:nvSpPr>
        <p:spPr>
          <a:xfrm>
            <a:off x="511444" y="2802609"/>
            <a:ext cx="3347633" cy="18778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smtClean="0">
                <a:solidFill>
                  <a:schemeClr val="tx1"/>
                </a:solidFill>
              </a:rPr>
              <a:t>Explanation </a:t>
            </a:r>
            <a:r>
              <a:rPr lang="en-US" sz="2400" b="1" dirty="0">
                <a:solidFill>
                  <a:srgbClr val="FF0000"/>
                </a:solidFill>
              </a:rPr>
              <a:t>2 of S 77(1)</a:t>
            </a:r>
          </a:p>
        </p:txBody>
      </p:sp>
      <p:sp>
        <p:nvSpPr>
          <p:cNvPr id="9" name="Rectangle 8"/>
          <p:cNvSpPr/>
          <p:nvPr/>
        </p:nvSpPr>
        <p:spPr>
          <a:xfrm>
            <a:off x="449451" y="4943959"/>
            <a:ext cx="3409627" cy="16996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400" b="1" dirty="0">
                <a:solidFill>
                  <a:srgbClr val="FF0000"/>
                </a:solidFill>
              </a:rPr>
              <a:t>S 78: </a:t>
            </a:r>
            <a:r>
              <a:rPr lang="en-US" sz="2400" b="1" dirty="0" smtClean="0">
                <a:solidFill>
                  <a:schemeClr val="tx1"/>
                </a:solidFill>
              </a:rPr>
              <a:t>Lodging of Account with District Election Officer</a:t>
            </a:r>
          </a:p>
        </p:txBody>
      </p:sp>
      <p:sp>
        <p:nvSpPr>
          <p:cNvPr id="13" name="Rounded Rectangle 12"/>
          <p:cNvSpPr/>
          <p:nvPr/>
        </p:nvSpPr>
        <p:spPr>
          <a:xfrm>
            <a:off x="4370522" y="883402"/>
            <a:ext cx="6292312" cy="17358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000" dirty="0" smtClean="0"/>
              <a:t>Such expenditure shall not be deemed to be the expenditure in connection with the election incurred or authorized by the candidate of that political party.</a:t>
            </a:r>
            <a:endParaRPr lang="en-US" sz="2000" dirty="0"/>
          </a:p>
        </p:txBody>
      </p:sp>
      <p:sp>
        <p:nvSpPr>
          <p:cNvPr id="14" name="Rounded Rectangle 13"/>
          <p:cNvSpPr/>
          <p:nvPr/>
        </p:nvSpPr>
        <p:spPr>
          <a:xfrm>
            <a:off x="4370522" y="2820692"/>
            <a:ext cx="6354305" cy="20457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000" dirty="0" smtClean="0"/>
              <a:t>Star Campaigners: (</a:t>
            </a:r>
            <a:r>
              <a:rPr lang="en-US" sz="2000" dirty="0" err="1" smtClean="0"/>
              <a:t>i</a:t>
            </a:r>
            <a:r>
              <a:rPr lang="en-US" sz="2000" dirty="0" smtClean="0"/>
              <a:t>) For recognized party, a list of 40 names and (ii)  for unrecognized party, a list of 20 names are required to be communicated to the ECI and CEOs of the States by the political party within a period of 7 days from the date of notification.</a:t>
            </a:r>
            <a:endParaRPr lang="en-US" sz="2000" dirty="0"/>
          </a:p>
        </p:txBody>
      </p:sp>
      <p:sp>
        <p:nvSpPr>
          <p:cNvPr id="15" name="Rounded Rectangle 14"/>
          <p:cNvSpPr/>
          <p:nvPr/>
        </p:nvSpPr>
        <p:spPr>
          <a:xfrm>
            <a:off x="4370522" y="5067946"/>
            <a:ext cx="6385302" cy="158082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000" dirty="0" smtClean="0"/>
              <a:t>Within 30 days from the date of result, contesting candidate has to lodge with DEO "true copy" of election expenses kept by him/election agent (if 30th day is Sunday/public holiday then next working day will be the 30th day for lodging of account)</a:t>
            </a:r>
            <a:endParaRPr lang="en-US" sz="2000" dirty="0"/>
          </a:p>
        </p:txBody>
      </p:sp>
      <p:sp>
        <p:nvSpPr>
          <p:cNvPr id="11" name="TextBox 10"/>
          <p:cNvSpPr txBox="1"/>
          <p:nvPr/>
        </p:nvSpPr>
        <p:spPr>
          <a:xfrm>
            <a:off x="10642410" y="648866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Tree>
    <p:extLst>
      <p:ext uri="{BB962C8B-B14F-4D97-AF65-F5344CB8AC3E}">
        <p14:creationId xmlns:p14="http://schemas.microsoft.com/office/powerpoint/2010/main" val="100410702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png" descr="image.png"/>
          <p:cNvPicPr>
            <a:picLocks noChangeAspect="1"/>
          </p:cNvPicPr>
          <p:nvPr/>
        </p:nvPicPr>
        <p:blipFill>
          <a:blip r:embed="rId2" cstate="print"/>
          <a:stretch>
            <a:fillRect/>
          </a:stretch>
        </p:blipFill>
        <p:spPr>
          <a:xfrm>
            <a:off x="5614396" y="1000113"/>
            <a:ext cx="3887941" cy="5432425"/>
          </a:xfrm>
          <a:prstGeom prst="rect">
            <a:avLst/>
          </a:prstGeom>
          <a:ln w="12700">
            <a:miter lim="400000"/>
            <a:headEnd/>
            <a:tailEnd/>
          </a:ln>
        </p:spPr>
      </p:pic>
      <p:sp>
        <p:nvSpPr>
          <p:cNvPr id="2" name="Slide Number Placeholder 1"/>
          <p:cNvSpPr>
            <a:spLocks noGrp="1"/>
          </p:cNvSpPr>
          <p:nvPr>
            <p:ph type="sldNum" sz="quarter" idx="2"/>
          </p:nvPr>
        </p:nvSpPr>
        <p:spPr>
          <a:xfrm>
            <a:off x="9125058" y="6263363"/>
            <a:ext cx="2844800" cy="365125"/>
          </a:xfrm>
        </p:spPr>
        <p:txBody>
          <a:bodyPr/>
          <a:lstStyle/>
          <a:p>
            <a:fld id="{86CB4B4D-7CA3-9044-876B-883B54F8677D}" type="slidenum">
              <a:rPr lang="en-IN" smtClean="0"/>
              <a:pPr/>
              <a:t>15</a:t>
            </a:fld>
            <a:endParaRPr lang="en-IN" dirty="0"/>
          </a:p>
        </p:txBody>
      </p:sp>
      <p:sp>
        <p:nvSpPr>
          <p:cNvPr id="6" name="Rounded Rectangle 5"/>
          <p:cNvSpPr/>
          <p:nvPr/>
        </p:nvSpPr>
        <p:spPr>
          <a:xfrm>
            <a:off x="4525505" y="1379349"/>
            <a:ext cx="7315200" cy="49284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The following acts amount to an electoral offence: </a:t>
            </a:r>
          </a:p>
          <a:p>
            <a:pPr algn="just">
              <a:buFont typeface="Arial" pitchFamily="34" charset="0"/>
              <a:buChar char="•"/>
            </a:pPr>
            <a:r>
              <a:rPr lang="en-US" sz="2400" dirty="0" smtClean="0"/>
              <a:t>Election pamphlet/poster which does not bear the name &amp; addresses of the printer/publisher.</a:t>
            </a:r>
          </a:p>
          <a:p>
            <a:pPr algn="just">
              <a:buFont typeface="Arial" pitchFamily="34" charset="0"/>
              <a:buChar char="•"/>
            </a:pPr>
            <a:r>
              <a:rPr lang="en-US" sz="2400" dirty="0" smtClean="0"/>
              <a:t>Declaration as to the identity of the publisher is to be sent to the printer signed by publisher and attested by 2 persons personally known to him</a:t>
            </a:r>
          </a:p>
          <a:p>
            <a:pPr algn="just">
              <a:buFont typeface="Arial" pitchFamily="34" charset="0"/>
              <a:buChar char="•"/>
            </a:pPr>
            <a:r>
              <a:rPr lang="en-US" sz="2400" dirty="0" smtClean="0"/>
              <a:t>Copy of the declaration and the document should be sent by the printer to the CEO/District Magistrate as per location</a:t>
            </a:r>
          </a:p>
          <a:p>
            <a:pPr algn="just">
              <a:buFont typeface="Arial" pitchFamily="34" charset="0"/>
              <a:buChar char="•"/>
            </a:pPr>
            <a:r>
              <a:rPr lang="en-US" sz="2400" dirty="0" smtClean="0"/>
              <a:t> Imprisonment up to 6 months or fine up to Rs. 2000 or both)</a:t>
            </a:r>
            <a:endParaRPr lang="en-US" sz="2400" dirty="0"/>
          </a:p>
        </p:txBody>
      </p:sp>
      <p:sp>
        <p:nvSpPr>
          <p:cNvPr id="9" name="Rectangle 8"/>
          <p:cNvSpPr/>
          <p:nvPr/>
        </p:nvSpPr>
        <p:spPr>
          <a:xfrm>
            <a:off x="433953" y="1859797"/>
            <a:ext cx="3611105" cy="2216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dirty="0">
                <a:solidFill>
                  <a:srgbClr val="FF0000"/>
                </a:solidFill>
              </a:rPr>
              <a:t>S 127A</a:t>
            </a:r>
            <a:r>
              <a:rPr lang="en-US" sz="2800" b="1" dirty="0" smtClean="0">
                <a:solidFill>
                  <a:schemeClr val="tx1"/>
                </a:solidFill>
              </a:rPr>
              <a:t>:Restrictions on the printing of pamphlets, posters, etc.</a:t>
            </a:r>
          </a:p>
        </p:txBody>
      </p:sp>
      <p:sp>
        <p:nvSpPr>
          <p:cNvPr id="7" name="MAJOR LEGAL PROVISIONS RELATED TO ELECTION EXPENDITURE MONITORING"/>
          <p:cNvSpPr txBox="1">
            <a:spLocks/>
          </p:cNvSpPr>
          <p:nvPr/>
        </p:nvSpPr>
        <p:spPr>
          <a:xfrm>
            <a:off x="278968" y="0"/>
            <a:ext cx="10275377" cy="720725"/>
          </a:xfrm>
          <a:prstGeom prst="rect">
            <a:avLst/>
          </a:prstGeom>
          <a:noFill/>
          <a:ln w="57150">
            <a:noFill/>
          </a:ln>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GB" sz="3200" dirty="0" smtClean="0">
                <a:latin typeface="+mj-lt"/>
              </a:rPr>
              <a:t>Major Legal Provisions- </a:t>
            </a:r>
            <a:r>
              <a:rPr lang="en-GB" sz="3200" dirty="0" smtClean="0">
                <a:solidFill>
                  <a:srgbClr val="FF0000"/>
                </a:solidFill>
                <a:latin typeface="+mj-lt"/>
              </a:rPr>
              <a:t>RPA,1951 </a:t>
            </a:r>
            <a:r>
              <a:rPr lang="en-GB" sz="3200" dirty="0" smtClean="0">
                <a:solidFill>
                  <a:schemeClr val="tx1"/>
                </a:solidFill>
                <a:latin typeface="+mj-lt"/>
              </a:rPr>
              <a:t>– contd.</a:t>
            </a:r>
            <a:endParaRPr lang="en-GB" sz="3200" dirty="0">
              <a:solidFill>
                <a:schemeClr val="tx1"/>
              </a:solidFill>
              <a:latin typeface="+mj-lt"/>
            </a:endParaRPr>
          </a:p>
        </p:txBody>
      </p:sp>
    </p:spTree>
    <p:extLst>
      <p:ext uri="{BB962C8B-B14F-4D97-AF65-F5344CB8AC3E}">
        <p14:creationId xmlns:p14="http://schemas.microsoft.com/office/powerpoint/2010/main" val="413180469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MAJOR LEGAL PROVISIONS RELATED TO EEM"/>
          <p:cNvSpPr txBox="1">
            <a:spLocks noGrp="1"/>
          </p:cNvSpPr>
          <p:nvPr>
            <p:ph type="title" idx="4294967295"/>
          </p:nvPr>
        </p:nvSpPr>
        <p:spPr>
          <a:xfrm>
            <a:off x="0" y="193675"/>
            <a:ext cx="9817100" cy="620713"/>
          </a:xfrm>
          <a:prstGeom prst="rect">
            <a:avLst/>
          </a:prstGeom>
          <a:solidFill>
            <a:schemeClr val="bg1"/>
          </a:solidFill>
          <a:ln w="57150">
            <a:noFill/>
          </a:ln>
        </p:spPr>
        <p:txBody>
          <a:bodyPr>
            <a:noAutofit/>
          </a:bodyPr>
          <a:lstStyle>
            <a:lvl1pPr algn="ctr">
              <a:defRPr sz="2800" b="1">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sz="3600" dirty="0" smtClean="0">
                <a:latin typeface="+mj-lt"/>
              </a:rPr>
              <a:t>Major Legal Provisions- </a:t>
            </a:r>
            <a:r>
              <a:rPr lang="en-IN" sz="3600" dirty="0" smtClean="0">
                <a:solidFill>
                  <a:srgbClr val="FF0000"/>
                </a:solidFill>
                <a:latin typeface="+mj-lt"/>
              </a:rPr>
              <a:t>COER, </a:t>
            </a:r>
            <a:r>
              <a:rPr lang="en-IN" sz="3600" dirty="0">
                <a:solidFill>
                  <a:srgbClr val="FF0000"/>
                </a:solidFill>
                <a:latin typeface="+mj-lt"/>
              </a:rPr>
              <a:t>1961</a:t>
            </a:r>
            <a:endParaRPr sz="3600" dirty="0">
              <a:solidFill>
                <a:srgbClr val="FF0000"/>
              </a:solidFill>
              <a:latin typeface="+mj-lt"/>
            </a:endParaRPr>
          </a:p>
        </p:txBody>
      </p:sp>
      <p:pic>
        <p:nvPicPr>
          <p:cNvPr id="123" name="image.png" descr="image.png"/>
          <p:cNvPicPr>
            <a:picLocks noChangeAspect="1"/>
          </p:cNvPicPr>
          <p:nvPr/>
        </p:nvPicPr>
        <p:blipFill>
          <a:blip r:embed="rId2" cstate="print"/>
          <a:stretch>
            <a:fillRect/>
          </a:stretch>
        </p:blipFill>
        <p:spPr>
          <a:xfrm>
            <a:off x="2121444" y="1139830"/>
            <a:ext cx="6663645" cy="5432425"/>
          </a:xfrm>
          <a:prstGeom prst="rect">
            <a:avLst/>
          </a:prstGeom>
          <a:ln w="12700">
            <a:miter lim="400000"/>
            <a:headEnd/>
            <a:tailEnd/>
          </a:ln>
        </p:spPr>
      </p:pic>
      <p:sp>
        <p:nvSpPr>
          <p:cNvPr id="2" name="Slide Number Placeholder 1"/>
          <p:cNvSpPr>
            <a:spLocks noGrp="1"/>
          </p:cNvSpPr>
          <p:nvPr>
            <p:ph type="sldNum" sz="quarter" idx="2"/>
          </p:nvPr>
        </p:nvSpPr>
        <p:spPr>
          <a:xfrm>
            <a:off x="9140556" y="6492875"/>
            <a:ext cx="2844800" cy="365125"/>
          </a:xfrm>
        </p:spPr>
        <p:txBody>
          <a:bodyPr/>
          <a:lstStyle/>
          <a:p>
            <a:fld id="{86CB4B4D-7CA3-9044-876B-883B54F8677D}" type="slidenum">
              <a:rPr lang="en-IN" smtClean="0"/>
              <a:pPr/>
              <a:t>16</a:t>
            </a:fld>
            <a:endParaRPr lang="en-IN" dirty="0"/>
          </a:p>
        </p:txBody>
      </p:sp>
      <p:sp>
        <p:nvSpPr>
          <p:cNvPr id="8" name="Rectangle 7"/>
          <p:cNvSpPr/>
          <p:nvPr/>
        </p:nvSpPr>
        <p:spPr>
          <a:xfrm>
            <a:off x="185980" y="1937289"/>
            <a:ext cx="2479727" cy="28826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dirty="0">
                <a:solidFill>
                  <a:srgbClr val="FF0000"/>
                </a:solidFill>
              </a:rPr>
              <a:t>R86:</a:t>
            </a:r>
            <a:r>
              <a:rPr lang="en-US" sz="2800" b="1" dirty="0" smtClean="0">
                <a:solidFill>
                  <a:schemeClr val="tx1"/>
                </a:solidFill>
              </a:rPr>
              <a:t>Particulars of account of election expenses</a:t>
            </a:r>
          </a:p>
        </p:txBody>
      </p:sp>
      <p:sp>
        <p:nvSpPr>
          <p:cNvPr id="9" name="Rounded Rectangle 8"/>
          <p:cNvSpPr/>
          <p:nvPr/>
        </p:nvSpPr>
        <p:spPr>
          <a:xfrm>
            <a:off x="2758699" y="1053885"/>
            <a:ext cx="9051010" cy="547090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n-US" sz="2400" dirty="0" smtClean="0"/>
              <a:t>Account of  election expenses to be kept by candidate/election agent to contain following items regarding daily election expenditure: </a:t>
            </a:r>
          </a:p>
          <a:p>
            <a:pPr marL="712788" algn="just">
              <a:buFont typeface="Arial" pitchFamily="34" charset="0"/>
              <a:buChar char="•"/>
            </a:pPr>
            <a:r>
              <a:rPr lang="en-US" sz="2400" dirty="0" smtClean="0"/>
              <a:t> Date of expenditure incurred/authorized</a:t>
            </a:r>
          </a:p>
          <a:p>
            <a:pPr marL="712788" algn="just">
              <a:buFont typeface="Arial" pitchFamily="34" charset="0"/>
              <a:buChar char="•"/>
            </a:pPr>
            <a:r>
              <a:rPr lang="en-US" sz="2400" dirty="0" smtClean="0"/>
              <a:t>Nature of expenditure</a:t>
            </a:r>
          </a:p>
          <a:p>
            <a:pPr marL="712788" algn="just">
              <a:buFont typeface="Arial" pitchFamily="34" charset="0"/>
              <a:buChar char="•"/>
            </a:pPr>
            <a:r>
              <a:rPr lang="en-US" sz="2400" dirty="0" smtClean="0"/>
              <a:t>Amount of expenditure - amount paid and amount outstanding </a:t>
            </a:r>
          </a:p>
          <a:p>
            <a:pPr marL="712788" algn="just">
              <a:buFont typeface="Arial" pitchFamily="34" charset="0"/>
              <a:buChar char="•"/>
            </a:pPr>
            <a:r>
              <a:rPr lang="en-US" sz="2400" dirty="0" smtClean="0"/>
              <a:t> Date of payment</a:t>
            </a:r>
          </a:p>
          <a:p>
            <a:pPr marL="712788" algn="just">
              <a:buFont typeface="Arial" pitchFamily="34" charset="0"/>
              <a:buChar char="•"/>
            </a:pPr>
            <a:r>
              <a:rPr lang="en-US" sz="2400" dirty="0" smtClean="0"/>
              <a:t>Name and address of payee</a:t>
            </a:r>
          </a:p>
          <a:p>
            <a:pPr marL="712788" algn="just">
              <a:buFont typeface="Arial" pitchFamily="34" charset="0"/>
              <a:buChar char="•"/>
            </a:pPr>
            <a:r>
              <a:rPr lang="en-US" sz="2400" dirty="0" smtClean="0"/>
              <a:t>Serial no. of voucher in case already paid</a:t>
            </a:r>
          </a:p>
          <a:p>
            <a:pPr marL="712788" algn="just">
              <a:buFont typeface="Arial" pitchFamily="34" charset="0"/>
              <a:buChar char="•"/>
            </a:pPr>
            <a:r>
              <a:rPr lang="en-US" sz="2400" dirty="0" smtClean="0"/>
              <a:t>Serial number of bills in case of payment outstanding</a:t>
            </a:r>
          </a:p>
          <a:p>
            <a:pPr marL="712788" algn="just">
              <a:buFont typeface="Arial" pitchFamily="34" charset="0"/>
              <a:buChar char="•"/>
            </a:pPr>
            <a:r>
              <a:rPr lang="en-US" sz="2400" dirty="0" smtClean="0"/>
              <a:t>Name and address of person to whom amount outstanding is payable</a:t>
            </a:r>
          </a:p>
          <a:p>
            <a:pPr marL="712788" algn="just">
              <a:buFont typeface="Arial" pitchFamily="34" charset="0"/>
              <a:buChar char="•"/>
            </a:pPr>
            <a:r>
              <a:rPr lang="en-US" sz="2400" dirty="0" smtClean="0"/>
              <a:t> All vouchers to lodged along with election expense account chronologically and serially numbered</a:t>
            </a:r>
            <a:endParaRPr lang="en-US" sz="2400" dirty="0"/>
          </a:p>
        </p:txBody>
      </p:sp>
      <p:sp>
        <p:nvSpPr>
          <p:cNvPr id="10" name="TextBox 9"/>
          <p:cNvSpPr txBox="1"/>
          <p:nvPr/>
        </p:nvSpPr>
        <p:spPr>
          <a:xfrm>
            <a:off x="10642408" y="648866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Tree>
    <p:extLst>
      <p:ext uri="{BB962C8B-B14F-4D97-AF65-F5344CB8AC3E}">
        <p14:creationId xmlns:p14="http://schemas.microsoft.com/office/powerpoint/2010/main" val="1997382634"/>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png" descr="image.png"/>
          <p:cNvPicPr>
            <a:picLocks noChangeAspect="1"/>
          </p:cNvPicPr>
          <p:nvPr/>
        </p:nvPicPr>
        <p:blipFill>
          <a:blip r:embed="rId2" cstate="print"/>
          <a:stretch>
            <a:fillRect/>
          </a:stretch>
        </p:blipFill>
        <p:spPr>
          <a:xfrm>
            <a:off x="2121444" y="1139830"/>
            <a:ext cx="6663645" cy="5432425"/>
          </a:xfrm>
          <a:prstGeom prst="rect">
            <a:avLst/>
          </a:prstGeom>
          <a:ln w="12700">
            <a:miter lim="400000"/>
            <a:headEnd/>
            <a:tailEnd/>
          </a:ln>
        </p:spPr>
      </p:pic>
      <p:sp>
        <p:nvSpPr>
          <p:cNvPr id="2" name="Slide Number Placeholder 1"/>
          <p:cNvSpPr>
            <a:spLocks noGrp="1"/>
          </p:cNvSpPr>
          <p:nvPr>
            <p:ph type="sldNum" sz="quarter" idx="2"/>
          </p:nvPr>
        </p:nvSpPr>
        <p:spPr/>
        <p:txBody>
          <a:bodyPr/>
          <a:lstStyle/>
          <a:p>
            <a:fld id="{86CB4B4D-7CA3-9044-876B-883B54F8677D}" type="slidenum">
              <a:rPr lang="en-IN" smtClean="0"/>
              <a:pPr/>
              <a:t>17</a:t>
            </a:fld>
            <a:endParaRPr lang="en-IN"/>
          </a:p>
        </p:txBody>
      </p:sp>
      <p:sp>
        <p:nvSpPr>
          <p:cNvPr id="8" name="Rectangle 7"/>
          <p:cNvSpPr/>
          <p:nvPr/>
        </p:nvSpPr>
        <p:spPr>
          <a:xfrm>
            <a:off x="402956" y="1952786"/>
            <a:ext cx="3611105" cy="35026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rgbClr val="FF0000"/>
                </a:solidFill>
              </a:rPr>
              <a:t>R 88</a:t>
            </a:r>
            <a:r>
              <a:rPr lang="en-US" sz="3600" b="1" dirty="0" smtClean="0">
                <a:solidFill>
                  <a:schemeClr val="tx1"/>
                </a:solidFill>
              </a:rPr>
              <a:t>: Inspection of accounts and obtaining copies thereof</a:t>
            </a:r>
          </a:p>
        </p:txBody>
      </p:sp>
      <p:sp>
        <p:nvSpPr>
          <p:cNvPr id="9" name="Rounded Rectangle 8"/>
          <p:cNvSpPr/>
          <p:nvPr/>
        </p:nvSpPr>
        <p:spPr>
          <a:xfrm>
            <a:off x="4370521" y="1797804"/>
            <a:ext cx="6741763" cy="45255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3600" dirty="0" smtClean="0"/>
              <a:t>Any person can inspect accounts lodged by candidates on payment of Rs. 1 Fee.</a:t>
            </a:r>
          </a:p>
          <a:p>
            <a:pPr algn="just">
              <a:buFont typeface="Arial" pitchFamily="34" charset="0"/>
              <a:buChar char="•"/>
            </a:pPr>
            <a:r>
              <a:rPr lang="en-US" sz="3600" dirty="0" smtClean="0"/>
              <a:t>Entitled to obtain attested copies of accounts/any  part of such account lodged on payment of fee as fixed by ECI</a:t>
            </a:r>
            <a:endParaRPr lang="en-US" sz="3600" dirty="0"/>
          </a:p>
        </p:txBody>
      </p:sp>
      <p:sp>
        <p:nvSpPr>
          <p:cNvPr id="10" name="TextBox 9"/>
          <p:cNvSpPr txBox="1"/>
          <p:nvPr/>
        </p:nvSpPr>
        <p:spPr>
          <a:xfrm>
            <a:off x="10084469" y="648866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11" name="MAJOR LEGAL PROVISIONS RELATED TO EEM"/>
          <p:cNvSpPr txBox="1">
            <a:spLocks/>
          </p:cNvSpPr>
          <p:nvPr/>
        </p:nvSpPr>
        <p:spPr>
          <a:xfrm>
            <a:off x="0" y="193675"/>
            <a:ext cx="9817100" cy="620713"/>
          </a:xfrm>
          <a:prstGeom prst="rect">
            <a:avLst/>
          </a:prstGeom>
          <a:solidFill>
            <a:schemeClr val="bg1"/>
          </a:solidFill>
          <a:ln w="57150">
            <a:noFill/>
          </a:ln>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GB" sz="3600" dirty="0" smtClean="0">
                <a:latin typeface="+mj-lt"/>
              </a:rPr>
              <a:t>Major Legal Provisions- </a:t>
            </a:r>
            <a:r>
              <a:rPr lang="en-GB" sz="3600" dirty="0" smtClean="0">
                <a:solidFill>
                  <a:srgbClr val="FF0000"/>
                </a:solidFill>
                <a:latin typeface="+mj-lt"/>
              </a:rPr>
              <a:t>COER, 1961 </a:t>
            </a:r>
            <a:r>
              <a:rPr lang="en-GB" sz="3600" dirty="0" smtClean="0">
                <a:solidFill>
                  <a:schemeClr val="tx1"/>
                </a:solidFill>
                <a:latin typeface="+mj-lt"/>
              </a:rPr>
              <a:t>– contd.</a:t>
            </a:r>
            <a:endParaRPr lang="en-GB" sz="3600" dirty="0">
              <a:solidFill>
                <a:schemeClr val="tx1"/>
              </a:solidFill>
              <a:latin typeface="+mj-lt"/>
            </a:endParaRPr>
          </a:p>
        </p:txBody>
      </p:sp>
    </p:spTree>
    <p:extLst>
      <p:ext uri="{BB962C8B-B14F-4D97-AF65-F5344CB8AC3E}">
        <p14:creationId xmlns:p14="http://schemas.microsoft.com/office/powerpoint/2010/main" val="253423548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image.png" descr="image.png"/>
          <p:cNvPicPr>
            <a:picLocks noChangeAspect="1"/>
          </p:cNvPicPr>
          <p:nvPr/>
        </p:nvPicPr>
        <p:blipFill>
          <a:blip r:embed="rId2" cstate="print"/>
          <a:stretch>
            <a:fillRect/>
          </a:stretch>
        </p:blipFill>
        <p:spPr>
          <a:xfrm>
            <a:off x="2121444" y="1139830"/>
            <a:ext cx="6663645" cy="5432425"/>
          </a:xfrm>
          <a:prstGeom prst="rect">
            <a:avLst/>
          </a:prstGeom>
          <a:ln w="12700">
            <a:miter lim="400000"/>
            <a:headEnd/>
            <a:tailEnd/>
          </a:ln>
        </p:spPr>
      </p:pic>
      <p:sp>
        <p:nvSpPr>
          <p:cNvPr id="2" name="Slide Number Placeholder 1"/>
          <p:cNvSpPr>
            <a:spLocks noGrp="1"/>
          </p:cNvSpPr>
          <p:nvPr>
            <p:ph type="sldNum" sz="quarter" idx="2"/>
          </p:nvPr>
        </p:nvSpPr>
        <p:spPr>
          <a:xfrm>
            <a:off x="9347200" y="6492875"/>
            <a:ext cx="2844800" cy="365125"/>
          </a:xfrm>
        </p:spPr>
        <p:txBody>
          <a:bodyPr/>
          <a:lstStyle/>
          <a:p>
            <a:fld id="{86CB4B4D-7CA3-9044-876B-883B54F8677D}" type="slidenum">
              <a:rPr lang="en-IN" smtClean="0"/>
              <a:pPr/>
              <a:t>18</a:t>
            </a:fld>
            <a:endParaRPr lang="en-IN"/>
          </a:p>
        </p:txBody>
      </p:sp>
      <p:sp>
        <p:nvSpPr>
          <p:cNvPr id="8" name="Rectangle 7"/>
          <p:cNvSpPr/>
          <p:nvPr/>
        </p:nvSpPr>
        <p:spPr>
          <a:xfrm>
            <a:off x="402957" y="945397"/>
            <a:ext cx="2138765" cy="55483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rgbClr val="FF0000"/>
                </a:solidFill>
              </a:rPr>
              <a:t>R 89: </a:t>
            </a:r>
            <a:r>
              <a:rPr lang="en-US" sz="2800" dirty="0" smtClean="0"/>
              <a:t>Report by the [DEO] as to the lodging of account of election expenses and the decision of the ECI thereon</a:t>
            </a:r>
            <a:endParaRPr lang="en-US" sz="2800" b="1" dirty="0" smtClean="0">
              <a:solidFill>
                <a:schemeClr val="tx1"/>
              </a:solidFill>
            </a:endParaRPr>
          </a:p>
        </p:txBody>
      </p:sp>
      <p:sp>
        <p:nvSpPr>
          <p:cNvPr id="9" name="Rounded Rectangle 8"/>
          <p:cNvSpPr/>
          <p:nvPr/>
        </p:nvSpPr>
        <p:spPr>
          <a:xfrm>
            <a:off x="2805194" y="805912"/>
            <a:ext cx="8329838" cy="573437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200" dirty="0" smtClean="0"/>
              <a:t>(1) After expiration of the time as prescribed under </a:t>
            </a:r>
            <a:r>
              <a:rPr lang="en-US" sz="2200" b="1" dirty="0">
                <a:solidFill>
                  <a:srgbClr val="FF0000"/>
                </a:solidFill>
              </a:rPr>
              <a:t>S78 RPA 1951 </a:t>
            </a:r>
            <a:r>
              <a:rPr lang="en-US" sz="2200" dirty="0" smtClean="0"/>
              <a:t>regarding lodging of accounts, DEO shall report to ECI specifying: </a:t>
            </a:r>
          </a:p>
          <a:p>
            <a:pPr marL="357188" algn="just">
              <a:buFont typeface="Arial" pitchFamily="34" charset="0"/>
              <a:buChar char="•"/>
            </a:pPr>
            <a:r>
              <a:rPr lang="en-US" sz="2200" dirty="0" smtClean="0"/>
              <a:t>Name of each contesting candidate </a:t>
            </a:r>
          </a:p>
          <a:p>
            <a:pPr marL="357188" algn="just">
              <a:buFont typeface="Arial" pitchFamily="34" charset="0"/>
              <a:buChar char="•"/>
            </a:pPr>
            <a:r>
              <a:rPr lang="en-US" sz="2200" dirty="0" smtClean="0"/>
              <a:t>The date on which it was lodged </a:t>
            </a:r>
          </a:p>
          <a:p>
            <a:pPr marL="357188" algn="just">
              <a:buFont typeface="Arial" pitchFamily="34" charset="0"/>
              <a:buChar char="•"/>
            </a:pPr>
            <a:r>
              <a:rPr lang="en-US" sz="2200" dirty="0" smtClean="0"/>
              <a:t>Whether a/c lodged in time and in manner required by the Act and the Rules</a:t>
            </a:r>
          </a:p>
          <a:p>
            <a:pPr algn="just">
              <a:buFont typeface="Arial" pitchFamily="34" charset="0"/>
              <a:buChar char="•"/>
            </a:pPr>
            <a:r>
              <a:rPr lang="en-US" sz="2200" dirty="0" smtClean="0"/>
              <a:t>(2) If not lodged in manner, then DEO shall forward the account of such Candidate to ECI attaching the account of expenses and vouchers</a:t>
            </a:r>
          </a:p>
          <a:p>
            <a:pPr algn="just">
              <a:buFont typeface="Arial" pitchFamily="34" charset="0"/>
              <a:buChar char="•"/>
            </a:pPr>
            <a:r>
              <a:rPr lang="en-US" sz="2200" dirty="0" smtClean="0"/>
              <a:t>(3) Publish copy of report on his notice board </a:t>
            </a:r>
          </a:p>
          <a:p>
            <a:pPr algn="just">
              <a:buFont typeface="Arial" pitchFamily="34" charset="0"/>
              <a:buChar char="•"/>
            </a:pPr>
            <a:r>
              <a:rPr lang="en-US" sz="2200" dirty="0" smtClean="0"/>
              <a:t>(4) ECI to consider the report as to whether a/c is lodged in time and in the manner by the contesting candidate</a:t>
            </a:r>
          </a:p>
          <a:p>
            <a:pPr algn="just">
              <a:buFont typeface="Arial" pitchFamily="34" charset="0"/>
              <a:buChar char="•"/>
            </a:pPr>
            <a:r>
              <a:rPr lang="en-US" sz="2200" dirty="0" smtClean="0"/>
              <a:t>(5) Commission issues notice to the candidate under </a:t>
            </a:r>
            <a:r>
              <a:rPr lang="en-US" sz="2200" b="1" dirty="0">
                <a:solidFill>
                  <a:srgbClr val="FF0000"/>
                </a:solidFill>
              </a:rPr>
              <a:t>S10A RPA 1951</a:t>
            </a:r>
            <a:r>
              <a:rPr lang="en-US" sz="2200" dirty="0" smtClean="0"/>
              <a:t>. if account is not lodged in time and manner required by the Act &amp; Rules</a:t>
            </a:r>
            <a:endParaRPr lang="en-US" sz="2200" dirty="0"/>
          </a:p>
        </p:txBody>
      </p:sp>
      <p:sp>
        <p:nvSpPr>
          <p:cNvPr id="10" name="TextBox 9"/>
          <p:cNvSpPr txBox="1"/>
          <p:nvPr/>
        </p:nvSpPr>
        <p:spPr>
          <a:xfrm>
            <a:off x="10456428" y="648866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11" name="MAJOR LEGAL PROVISIONS RELATED TO EEM"/>
          <p:cNvSpPr txBox="1">
            <a:spLocks/>
          </p:cNvSpPr>
          <p:nvPr/>
        </p:nvSpPr>
        <p:spPr>
          <a:xfrm>
            <a:off x="0" y="193675"/>
            <a:ext cx="9817100" cy="620713"/>
          </a:xfrm>
          <a:prstGeom prst="rect">
            <a:avLst/>
          </a:prstGeom>
          <a:solidFill>
            <a:schemeClr val="bg1"/>
          </a:solidFill>
          <a:ln w="57150">
            <a:noFill/>
          </a:ln>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GB" sz="3600" dirty="0" smtClean="0">
                <a:latin typeface="+mj-lt"/>
              </a:rPr>
              <a:t>Major Legal Provisions- </a:t>
            </a:r>
            <a:r>
              <a:rPr lang="en-GB" sz="3600" dirty="0" smtClean="0">
                <a:solidFill>
                  <a:srgbClr val="FF0000"/>
                </a:solidFill>
                <a:latin typeface="+mj-lt"/>
              </a:rPr>
              <a:t>COER, 1961 </a:t>
            </a:r>
            <a:r>
              <a:rPr lang="en-GB" sz="3600" dirty="0" smtClean="0">
                <a:solidFill>
                  <a:schemeClr val="tx1"/>
                </a:solidFill>
                <a:latin typeface="+mj-lt"/>
              </a:rPr>
              <a:t>– contd.</a:t>
            </a:r>
            <a:endParaRPr lang="en-GB" sz="3600" dirty="0">
              <a:solidFill>
                <a:schemeClr val="tx1"/>
              </a:solidFill>
              <a:latin typeface="+mj-lt"/>
            </a:endParaRPr>
          </a:p>
        </p:txBody>
      </p:sp>
    </p:spTree>
    <p:extLst>
      <p:ext uri="{BB962C8B-B14F-4D97-AF65-F5344CB8AC3E}">
        <p14:creationId xmlns:p14="http://schemas.microsoft.com/office/powerpoint/2010/main" val="2316581342"/>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png" descr="image.png"/>
          <p:cNvPicPr>
            <a:picLocks noChangeAspect="1"/>
          </p:cNvPicPr>
          <p:nvPr/>
        </p:nvPicPr>
        <p:blipFill>
          <a:blip r:embed="rId2" cstate="print"/>
          <a:stretch>
            <a:fillRect/>
          </a:stretch>
        </p:blipFill>
        <p:spPr>
          <a:xfrm>
            <a:off x="2121444" y="1139830"/>
            <a:ext cx="6663645" cy="5432425"/>
          </a:xfrm>
          <a:prstGeom prst="rect">
            <a:avLst/>
          </a:prstGeom>
          <a:ln w="12700">
            <a:miter lim="400000"/>
            <a:headEnd/>
            <a:tailEnd/>
          </a:ln>
        </p:spPr>
      </p:pic>
      <p:sp>
        <p:nvSpPr>
          <p:cNvPr id="2" name="Slide Number Placeholder 1"/>
          <p:cNvSpPr>
            <a:spLocks noGrp="1"/>
          </p:cNvSpPr>
          <p:nvPr>
            <p:ph type="sldNum" sz="quarter" idx="2"/>
          </p:nvPr>
        </p:nvSpPr>
        <p:spPr>
          <a:xfrm>
            <a:off x="9347200" y="6492875"/>
            <a:ext cx="2844800" cy="365125"/>
          </a:xfrm>
        </p:spPr>
        <p:txBody>
          <a:bodyPr/>
          <a:lstStyle/>
          <a:p>
            <a:fld id="{86CB4B4D-7CA3-9044-876B-883B54F8677D}" type="slidenum">
              <a:rPr lang="en-IN" smtClean="0"/>
              <a:pPr/>
              <a:t>19</a:t>
            </a:fld>
            <a:endParaRPr lang="en-IN" dirty="0"/>
          </a:p>
        </p:txBody>
      </p:sp>
      <p:sp>
        <p:nvSpPr>
          <p:cNvPr id="8" name="Rectangle 7"/>
          <p:cNvSpPr/>
          <p:nvPr/>
        </p:nvSpPr>
        <p:spPr>
          <a:xfrm>
            <a:off x="201480" y="1053885"/>
            <a:ext cx="1162372" cy="54089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rgbClr val="FF0000"/>
                </a:solidFill>
              </a:rPr>
              <a:t>R 89</a:t>
            </a:r>
            <a:r>
              <a:rPr lang="en-US" sz="2800" dirty="0" smtClean="0"/>
              <a:t>:</a:t>
            </a:r>
            <a:endParaRPr lang="en-US" sz="2800" b="1" dirty="0" smtClean="0">
              <a:solidFill>
                <a:schemeClr val="tx1"/>
              </a:solidFill>
            </a:endParaRPr>
          </a:p>
        </p:txBody>
      </p:sp>
      <p:sp>
        <p:nvSpPr>
          <p:cNvPr id="9" name="Rounded Rectangle 8"/>
          <p:cNvSpPr/>
          <p:nvPr/>
        </p:nvSpPr>
        <p:spPr>
          <a:xfrm>
            <a:off x="1689315" y="790414"/>
            <a:ext cx="9779431" cy="571887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800" dirty="0" smtClean="0"/>
              <a:t>6) Candidate to represent in writing within 20 days of receipt of notice to ECI with a copy to DEO together with complete a/c of his election expenses, if he had not earlier furnished such a/c.</a:t>
            </a:r>
          </a:p>
          <a:p>
            <a:pPr algn="just">
              <a:buFont typeface="Arial" pitchFamily="34" charset="0"/>
              <a:buChar char="•"/>
            </a:pPr>
            <a:r>
              <a:rPr lang="en-US" sz="2800" dirty="0" smtClean="0"/>
              <a:t>(7) DEO shall forward representation and account (if any) of the candidate within 5 days of receipt of the representation with his comments as he wishes to ECI.</a:t>
            </a:r>
          </a:p>
          <a:p>
            <a:pPr algn="just">
              <a:buFont typeface="Arial" pitchFamily="34" charset="0"/>
              <a:buChar char="•"/>
            </a:pPr>
            <a:r>
              <a:rPr lang="en-US" sz="2800" dirty="0" smtClean="0"/>
              <a:t>(8) If, after considering representation and comments of the DEO and after such enquiry as it thinks fit, ECI is satisfied that the candidate has no good reason or justification for the failure to lodge his account, it shall declare him to be disqualified under </a:t>
            </a:r>
            <a:r>
              <a:rPr lang="en-US" sz="2800" b="1" dirty="0" smtClean="0">
                <a:solidFill>
                  <a:srgbClr val="FF0000"/>
                </a:solidFill>
              </a:rPr>
              <a:t>S10 A </a:t>
            </a:r>
            <a:r>
              <a:rPr lang="en-US" sz="2800" dirty="0" smtClean="0"/>
              <a:t>for a period of 3 years from the date of the order to be published in the Official Gazette</a:t>
            </a:r>
            <a:endParaRPr lang="en-US" sz="2800" dirty="0"/>
          </a:p>
        </p:txBody>
      </p:sp>
      <p:sp>
        <p:nvSpPr>
          <p:cNvPr id="10" name="TextBox 9"/>
          <p:cNvSpPr txBox="1"/>
          <p:nvPr/>
        </p:nvSpPr>
        <p:spPr>
          <a:xfrm>
            <a:off x="10456428" y="648866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11" name="MAJOR LEGAL PROVISIONS RELATED TO EEM"/>
          <p:cNvSpPr txBox="1">
            <a:spLocks/>
          </p:cNvSpPr>
          <p:nvPr/>
        </p:nvSpPr>
        <p:spPr>
          <a:xfrm>
            <a:off x="0" y="46192"/>
            <a:ext cx="9817100" cy="620713"/>
          </a:xfrm>
          <a:prstGeom prst="rect">
            <a:avLst/>
          </a:prstGeom>
          <a:solidFill>
            <a:schemeClr val="bg1"/>
          </a:solidFill>
          <a:ln w="57150">
            <a:noFill/>
          </a:ln>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GB" sz="3600" dirty="0" smtClean="0">
                <a:latin typeface="+mj-lt"/>
              </a:rPr>
              <a:t>Major Legal Provisions- </a:t>
            </a:r>
            <a:r>
              <a:rPr lang="en-GB" sz="3600" dirty="0" smtClean="0">
                <a:solidFill>
                  <a:srgbClr val="FF0000"/>
                </a:solidFill>
                <a:latin typeface="+mj-lt"/>
              </a:rPr>
              <a:t>COER, 1961 </a:t>
            </a:r>
            <a:r>
              <a:rPr lang="en-GB" sz="3600" dirty="0" smtClean="0">
                <a:solidFill>
                  <a:schemeClr val="tx1"/>
                </a:solidFill>
                <a:latin typeface="+mj-lt"/>
              </a:rPr>
              <a:t>– contd.</a:t>
            </a:r>
            <a:endParaRPr lang="en-GB" sz="3600" dirty="0">
              <a:solidFill>
                <a:schemeClr val="tx1"/>
              </a:solidFill>
              <a:latin typeface="+mj-lt"/>
            </a:endParaRPr>
          </a:p>
        </p:txBody>
      </p:sp>
    </p:spTree>
    <p:extLst>
      <p:ext uri="{BB962C8B-B14F-4D97-AF65-F5344CB8AC3E}">
        <p14:creationId xmlns:p14="http://schemas.microsoft.com/office/powerpoint/2010/main" val="153953870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1009" y="0"/>
            <a:ext cx="3355975" cy="903287"/>
          </a:xfrm>
          <a:solidFill>
            <a:schemeClr val="bg1"/>
          </a:solidFill>
          <a:ln w="57150">
            <a:noFill/>
          </a:ln>
        </p:spPr>
        <p:txBody>
          <a:bodyPr anchor="t">
            <a:noAutofit/>
          </a:bodyPr>
          <a:lstStyle/>
          <a:p>
            <a:pPr algn="l"/>
            <a:r>
              <a:rPr lang="en-US" sz="5400" dirty="0">
                <a:latin typeface="Calibri" pitchFamily="34" charset="0"/>
                <a:ea typeface="+mn-ea"/>
                <a:cs typeface="Calibri" pitchFamily="34" charset="0"/>
              </a:rPr>
              <a:t>Contents</a:t>
            </a:r>
            <a:r>
              <a:rPr lang="en-US" sz="4800" dirty="0" smtClean="0">
                <a:ln w="9525">
                  <a:solidFill>
                    <a:schemeClr val="bg1"/>
                  </a:solidFill>
                  <a:prstDash val="solid"/>
                </a:ln>
                <a:latin typeface="Calibri" panose="020F0502020204030204" pitchFamily="34" charset="0"/>
                <a:ea typeface="Calibri" panose="020F0502020204030204" pitchFamily="34" charset="0"/>
                <a:cs typeface="Calibri" panose="020F0502020204030204" pitchFamily="34" charset="0"/>
              </a:rPr>
              <a:t/>
            </a:r>
            <a:br>
              <a:rPr lang="en-US" sz="4800" dirty="0" smtClean="0">
                <a:ln w="9525">
                  <a:solidFill>
                    <a:schemeClr val="bg1"/>
                  </a:solidFill>
                  <a:prstDash val="solid"/>
                </a:ln>
                <a:latin typeface="Calibri" panose="020F0502020204030204" pitchFamily="34" charset="0"/>
                <a:ea typeface="Calibri" panose="020F0502020204030204" pitchFamily="34" charset="0"/>
                <a:cs typeface="Calibri" panose="020F0502020204030204" pitchFamily="34" charset="0"/>
              </a:rPr>
            </a:br>
            <a:endParaRPr lang="en-US" sz="4800" dirty="0">
              <a:ln w="9525">
                <a:solidFill>
                  <a:schemeClr val="bg1"/>
                </a:solidFill>
                <a:prstDash val="solid"/>
              </a:ln>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p:cNvSpPr/>
          <p:nvPr/>
        </p:nvSpPr>
        <p:spPr>
          <a:xfrm>
            <a:off x="406400" y="1690217"/>
            <a:ext cx="5220584" cy="1785104"/>
          </a:xfrm>
          <a:prstGeom prst="rect">
            <a:avLst/>
          </a:prstGeom>
          <a:noFill/>
          <a:ln w="9525">
            <a:solidFill>
              <a:schemeClr val="tx2">
                <a:lumMod val="50000"/>
              </a:schemeClr>
            </a:solidFill>
            <a:prstDash val="solid"/>
          </a:ln>
        </p:spPr>
        <p:txBody>
          <a:bodyPr wrap="square" lIns="91440" tIns="45720" rIns="91440" bIns="45720">
            <a:spAutoFit/>
          </a:bodyPr>
          <a:lstStyle/>
          <a:p>
            <a:pPr algn="ctr"/>
            <a:r>
              <a:rPr lang="en-US" sz="3600" b="1" u="sng" cap="none" spc="0" dirty="0" smtClean="0">
                <a:ln w="9525">
                  <a:solidFill>
                    <a:schemeClr val="bg1"/>
                  </a:solidFill>
                  <a:prstDash val="solid"/>
                </a:ln>
                <a:solidFill>
                  <a:schemeClr val="tx1"/>
                </a:solidFill>
                <a:latin typeface="Calibri" panose="020F0502020204030204" pitchFamily="34" charset="0"/>
                <a:ea typeface="Calibri" panose="020F0502020204030204" pitchFamily="34" charset="0"/>
                <a:cs typeface="Calibri" panose="020F0502020204030204" pitchFamily="34" charset="0"/>
              </a:rPr>
              <a:t>A</a:t>
            </a:r>
            <a:endParaRPr lang="en-US" sz="2000" b="1" u="sng" cap="none" spc="0" dirty="0" smtClean="0">
              <a:ln w="9525">
                <a:solidFill>
                  <a:schemeClr val="bg1"/>
                </a:solidFill>
                <a:prstDash val="solid"/>
              </a:ln>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itchFamily="34" charset="0"/>
                <a:cs typeface="Calibri" pitchFamily="34" charset="0"/>
              </a:rPr>
              <a:t>Impact of money power</a:t>
            </a:r>
          </a:p>
          <a:p>
            <a:pPr marL="342900" indent="-342900">
              <a:buFont typeface="Arial" panose="020B0604020202020204" pitchFamily="34" charset="0"/>
              <a:buChar char="•"/>
            </a:pPr>
            <a:r>
              <a:rPr lang="en-GB" dirty="0">
                <a:latin typeface="Calibri" pitchFamily="34" charset="0"/>
                <a:cs typeface="Calibri" pitchFamily="34" charset="0"/>
              </a:rPr>
              <a:t>Rescinding of election on detection of use of money in polls</a:t>
            </a:r>
            <a:r>
              <a:rPr lang="en-GB"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r>
            <a:br>
              <a:rPr lang="en-GB" sz="2000"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endParaRPr lang="en-IN" sz="2000" b="1" cap="none" spc="0" dirty="0">
              <a:ln w="9525">
                <a:solidFill>
                  <a:schemeClr val="bg1"/>
                </a:solidFill>
                <a:prstDash val="solid"/>
              </a:ln>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p:cNvSpPr/>
          <p:nvPr/>
        </p:nvSpPr>
        <p:spPr>
          <a:xfrm>
            <a:off x="406400" y="4024444"/>
            <a:ext cx="5220584" cy="1477328"/>
          </a:xfrm>
          <a:prstGeom prst="rect">
            <a:avLst/>
          </a:prstGeom>
          <a:noFill/>
          <a:ln w="9525">
            <a:solidFill>
              <a:schemeClr val="tx1">
                <a:lumMod val="85000"/>
                <a:lumOff val="15000"/>
              </a:schemeClr>
            </a:solidFill>
            <a:prstDash val="solid"/>
          </a:ln>
        </p:spPr>
        <p:txBody>
          <a:bodyPr wrap="square" lIns="91440" tIns="45720" rIns="91440" bIns="45720">
            <a:spAutoFit/>
          </a:bodyPr>
          <a:lstStyle/>
          <a:p>
            <a:pPr algn="ctr"/>
            <a:r>
              <a:rPr lang="en-US" sz="3600" b="1" u="sng" dirty="0" smtClean="0">
                <a:ln w="9525">
                  <a:solidFill>
                    <a:schemeClr val="bg1"/>
                  </a:solidFill>
                  <a:prstDash val="solid"/>
                </a:ln>
                <a:latin typeface="Calibri" panose="020F0502020204030204" pitchFamily="34" charset="0"/>
                <a:ea typeface="Calibri" panose="020F0502020204030204" pitchFamily="34" charset="0"/>
                <a:cs typeface="Calibri" panose="020F0502020204030204" pitchFamily="34" charset="0"/>
              </a:rPr>
              <a:t>C</a:t>
            </a:r>
            <a:endParaRPr lang="en-US" sz="2400" b="1" dirty="0" smtClean="0">
              <a:ln w="9525">
                <a:solidFill>
                  <a:schemeClr val="bg1"/>
                </a:solidFill>
                <a:prstDash val="solid"/>
              </a:ln>
              <a:latin typeface="Calibri" panose="020F0502020204030204" pitchFamily="34" charset="0"/>
              <a:ea typeface="Calibri" panose="020F0502020204030204" pitchFamily="34" charset="0"/>
              <a:cs typeface="Calibri" panose="020F0502020204030204" pitchFamily="34" charset="0"/>
            </a:endParaRPr>
          </a:p>
          <a:p>
            <a:pPr marL="685800" indent="-685800">
              <a:buFont typeface="Arial" panose="020B0604020202020204" pitchFamily="34" charset="0"/>
              <a:buChar char="•"/>
            </a:pPr>
            <a:r>
              <a:rPr lang="en-US" dirty="0">
                <a:latin typeface="Calibri" pitchFamily="34" charset="0"/>
                <a:cs typeface="Calibri" pitchFamily="34" charset="0"/>
              </a:rPr>
              <a:t>Structure of EEM</a:t>
            </a:r>
          </a:p>
          <a:p>
            <a:pPr marL="685800" indent="-685800">
              <a:buFont typeface="Arial" panose="020B0604020202020204" pitchFamily="34" charset="0"/>
              <a:buChar char="•"/>
            </a:pPr>
            <a:r>
              <a:rPr lang="en-US" dirty="0">
                <a:latin typeface="Calibri" pitchFamily="34" charset="0"/>
                <a:cs typeface="Calibri" pitchFamily="34" charset="0"/>
              </a:rPr>
              <a:t>Functions of </a:t>
            </a:r>
            <a:r>
              <a:rPr lang="en-US" dirty="0" smtClean="0">
                <a:latin typeface="Calibri" pitchFamily="34" charset="0"/>
                <a:cs typeface="Calibri" pitchFamily="34" charset="0"/>
              </a:rPr>
              <a:t>EEM organs</a:t>
            </a:r>
            <a:endParaRPr lang="en-US" dirty="0">
              <a:latin typeface="Calibri" pitchFamily="34" charset="0"/>
              <a:cs typeface="Calibri" pitchFamily="34" charset="0"/>
            </a:endParaRPr>
          </a:p>
          <a:p>
            <a:pPr marL="685800" indent="-685800">
              <a:buFont typeface="Arial" panose="020B0604020202020204" pitchFamily="34" charset="0"/>
              <a:buChar char="•"/>
            </a:pPr>
            <a:r>
              <a:rPr lang="en-US" dirty="0">
                <a:latin typeface="Calibri" pitchFamily="34" charset="0"/>
                <a:cs typeface="Calibri" pitchFamily="34" charset="0"/>
              </a:rPr>
              <a:t>Role of ROs</a:t>
            </a:r>
          </a:p>
        </p:txBody>
      </p:sp>
      <p:sp>
        <p:nvSpPr>
          <p:cNvPr id="11" name="Rectangle 10"/>
          <p:cNvSpPr/>
          <p:nvPr/>
        </p:nvSpPr>
        <p:spPr>
          <a:xfrm>
            <a:off x="6096000" y="4024444"/>
            <a:ext cx="5658292" cy="1477328"/>
          </a:xfrm>
          <a:prstGeom prst="rect">
            <a:avLst/>
          </a:prstGeom>
          <a:noFill/>
          <a:ln w="9525">
            <a:solidFill>
              <a:schemeClr val="tx1"/>
            </a:solidFill>
            <a:prstDash val="solid"/>
          </a:ln>
        </p:spPr>
        <p:txBody>
          <a:bodyPr wrap="square" lIns="91440" tIns="45720" rIns="91440" bIns="45720">
            <a:spAutoFit/>
          </a:bodyPr>
          <a:lstStyle/>
          <a:p>
            <a:pPr algn="ctr"/>
            <a:r>
              <a:rPr lang="en-US" sz="3600" b="1" u="sng" dirty="0" smtClean="0">
                <a:ln w="9525">
                  <a:solidFill>
                    <a:schemeClr val="bg1"/>
                  </a:solidFill>
                  <a:prstDash val="solid"/>
                </a:ln>
                <a:latin typeface="Calibri" panose="020F0502020204030204" pitchFamily="34" charset="0"/>
                <a:ea typeface="Calibri" panose="020F0502020204030204" pitchFamily="34" charset="0"/>
                <a:cs typeface="Calibri" panose="020F0502020204030204" pitchFamily="34" charset="0"/>
              </a:rPr>
              <a:t>D</a:t>
            </a:r>
          </a:p>
          <a:p>
            <a:pPr marL="685800" indent="-685800">
              <a:buFont typeface="Arial" panose="020B0604020202020204" pitchFamily="34" charset="0"/>
              <a:buChar char="•"/>
            </a:pPr>
            <a:r>
              <a:rPr lang="en-US" dirty="0">
                <a:latin typeface="Calibri" pitchFamily="34" charset="0"/>
                <a:cs typeface="Calibri" pitchFamily="34" charset="0"/>
              </a:rPr>
              <a:t>Monitoring of expenditure on election campaign</a:t>
            </a:r>
          </a:p>
          <a:p>
            <a:pPr marL="685800" indent="-685800">
              <a:buFont typeface="Arial" panose="020B0604020202020204" pitchFamily="34" charset="0"/>
              <a:buChar char="•"/>
            </a:pPr>
            <a:r>
              <a:rPr lang="en-US" dirty="0">
                <a:latin typeface="Calibri" pitchFamily="34" charset="0"/>
                <a:cs typeface="Calibri" pitchFamily="34" charset="0"/>
              </a:rPr>
              <a:t>Maintenance of accounts of election expenditure by candidate and political parties</a:t>
            </a:r>
          </a:p>
        </p:txBody>
      </p:sp>
      <p:sp>
        <p:nvSpPr>
          <p:cNvPr id="3" name="Slide Number Placeholder 2"/>
          <p:cNvSpPr>
            <a:spLocks noGrp="1"/>
          </p:cNvSpPr>
          <p:nvPr>
            <p:ph type="sldNum" sz="quarter" idx="12"/>
          </p:nvPr>
        </p:nvSpPr>
        <p:spPr/>
        <p:txBody>
          <a:bodyPr/>
          <a:lstStyle/>
          <a:p>
            <a:fld id="{D57F1E4F-1CFF-5643-939E-217C01CDF565}" type="slidenum">
              <a:rPr lang="en-US" smtClean="0"/>
              <a:pPr/>
              <a:t>2</a:t>
            </a:fld>
            <a:endParaRPr lang="en-US" dirty="0"/>
          </a:p>
        </p:txBody>
      </p:sp>
      <p:sp>
        <p:nvSpPr>
          <p:cNvPr id="9" name="Rectangle 8"/>
          <p:cNvSpPr/>
          <p:nvPr/>
        </p:nvSpPr>
        <p:spPr>
          <a:xfrm>
            <a:off x="6096000" y="1670529"/>
            <a:ext cx="5938684" cy="1754326"/>
          </a:xfrm>
          <a:prstGeom prst="rect">
            <a:avLst/>
          </a:prstGeom>
          <a:noFill/>
          <a:ln w="9525">
            <a:solidFill>
              <a:schemeClr val="tx2">
                <a:lumMod val="50000"/>
              </a:schemeClr>
            </a:solidFill>
            <a:prstDash val="solid"/>
          </a:ln>
        </p:spPr>
        <p:txBody>
          <a:bodyPr wrap="square" lIns="91440" tIns="45720" rIns="91440" bIns="45720">
            <a:spAutoFit/>
          </a:bodyPr>
          <a:lstStyle/>
          <a:p>
            <a:pPr algn="ctr"/>
            <a:r>
              <a:rPr lang="en-US" sz="3600" b="1" u="sng" dirty="0" smtClean="0">
                <a:ln w="9525">
                  <a:solidFill>
                    <a:schemeClr val="bg1"/>
                  </a:solidFill>
                  <a:prstDash val="solid"/>
                </a:ln>
                <a:latin typeface="Calibri" panose="020F0502020204030204" pitchFamily="34" charset="0"/>
                <a:ea typeface="Calibri" panose="020F0502020204030204" pitchFamily="34" charset="0"/>
                <a:cs typeface="Calibri" panose="020F0502020204030204" pitchFamily="34" charset="0"/>
              </a:rPr>
              <a:t>B</a:t>
            </a:r>
            <a:endParaRPr lang="en-US" sz="2000" b="1" u="sng" cap="none" spc="0" dirty="0" smtClean="0">
              <a:ln w="9525">
                <a:solidFill>
                  <a:schemeClr val="bg1"/>
                </a:solidFill>
                <a:prstDash val="solid"/>
              </a:ln>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itchFamily="34" charset="0"/>
                <a:cs typeface="Calibri" pitchFamily="34" charset="0"/>
              </a:rPr>
              <a:t>History</a:t>
            </a:r>
          </a:p>
          <a:p>
            <a:pPr marL="342900" indent="-342900">
              <a:buFont typeface="Arial" panose="020B0604020202020204" pitchFamily="34" charset="0"/>
              <a:buChar char="•"/>
            </a:pPr>
            <a:r>
              <a:rPr lang="en-US" dirty="0" smtClean="0">
                <a:latin typeface="Calibri" pitchFamily="34" charset="0"/>
                <a:cs typeface="Calibri" pitchFamily="34" charset="0"/>
              </a:rPr>
              <a:t>Objectives</a:t>
            </a:r>
            <a:endParaRPr lang="en-US" dirty="0">
              <a:latin typeface="Calibri" pitchFamily="34" charset="0"/>
              <a:cs typeface="Calibri" pitchFamily="34" charset="0"/>
            </a:endParaRPr>
          </a:p>
          <a:p>
            <a:pPr marL="342900" indent="-342900">
              <a:buFont typeface="Arial" panose="020B0604020202020204" pitchFamily="34" charset="0"/>
              <a:buChar char="•"/>
            </a:pPr>
            <a:r>
              <a:rPr lang="en-US" dirty="0" smtClean="0">
                <a:latin typeface="Calibri" pitchFamily="34" charset="0"/>
                <a:cs typeface="Calibri" pitchFamily="34" charset="0"/>
              </a:rPr>
              <a:t>Publication of </a:t>
            </a:r>
            <a:r>
              <a:rPr lang="en-US" dirty="0">
                <a:latin typeface="Calibri" pitchFamily="34" charset="0"/>
                <a:cs typeface="Calibri" pitchFamily="34" charset="0"/>
              </a:rPr>
              <a:t>criminal antecedents</a:t>
            </a:r>
          </a:p>
          <a:p>
            <a:pPr marL="342900" indent="-342900">
              <a:buFont typeface="Arial" panose="020B0604020202020204" pitchFamily="34" charset="0"/>
              <a:buChar char="•"/>
            </a:pPr>
            <a:r>
              <a:rPr lang="en-US" dirty="0">
                <a:latin typeface="Calibri" pitchFamily="34" charset="0"/>
                <a:cs typeface="Calibri" pitchFamily="34" charset="0"/>
              </a:rPr>
              <a:t>Legal provisions</a:t>
            </a:r>
            <a:endParaRPr lang="en-IN"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png" descr="image.png"/>
          <p:cNvPicPr>
            <a:picLocks noChangeAspect="1"/>
          </p:cNvPicPr>
          <p:nvPr/>
        </p:nvPicPr>
        <p:blipFill>
          <a:blip r:embed="rId2" cstate="print"/>
          <a:stretch>
            <a:fillRect/>
          </a:stretch>
        </p:blipFill>
        <p:spPr>
          <a:xfrm>
            <a:off x="2121444" y="1139830"/>
            <a:ext cx="6663645" cy="5432425"/>
          </a:xfrm>
          <a:prstGeom prst="rect">
            <a:avLst/>
          </a:prstGeom>
          <a:ln w="12700">
            <a:miter lim="400000"/>
            <a:headEnd/>
            <a:tailEnd/>
          </a:ln>
        </p:spPr>
      </p:pic>
      <p:sp>
        <p:nvSpPr>
          <p:cNvPr id="2" name="Slide Number Placeholder 1"/>
          <p:cNvSpPr>
            <a:spLocks noGrp="1"/>
          </p:cNvSpPr>
          <p:nvPr>
            <p:ph type="sldNum" sz="quarter" idx="2"/>
          </p:nvPr>
        </p:nvSpPr>
        <p:spPr/>
        <p:txBody>
          <a:bodyPr/>
          <a:lstStyle/>
          <a:p>
            <a:fld id="{86CB4B4D-7CA3-9044-876B-883B54F8677D}" type="slidenum">
              <a:rPr lang="en-IN" smtClean="0"/>
              <a:pPr/>
              <a:t>20</a:t>
            </a:fld>
            <a:endParaRPr lang="en-IN"/>
          </a:p>
        </p:txBody>
      </p:sp>
      <p:sp>
        <p:nvSpPr>
          <p:cNvPr id="9" name="Rectangle 8"/>
          <p:cNvSpPr/>
          <p:nvPr/>
        </p:nvSpPr>
        <p:spPr>
          <a:xfrm>
            <a:off x="402956" y="1952786"/>
            <a:ext cx="3611105" cy="37505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smtClean="0">
                <a:solidFill>
                  <a:schemeClr val="tx1"/>
                </a:solidFill>
              </a:rPr>
              <a:t>Election Expenditure above ceiling-a corrupt practice</a:t>
            </a:r>
          </a:p>
        </p:txBody>
      </p:sp>
      <p:sp>
        <p:nvSpPr>
          <p:cNvPr id="10" name="Rounded Rectangle 9"/>
          <p:cNvSpPr/>
          <p:nvPr/>
        </p:nvSpPr>
        <p:spPr>
          <a:xfrm>
            <a:off x="4370521" y="1797804"/>
            <a:ext cx="6741763" cy="46804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3600" dirty="0" smtClean="0"/>
              <a:t>Any expense by candidate over and above the ceiling prescribed under </a:t>
            </a:r>
            <a:r>
              <a:rPr lang="en-US" sz="3200" b="1" dirty="0">
                <a:solidFill>
                  <a:srgbClr val="FF0000"/>
                </a:solidFill>
              </a:rPr>
              <a:t>R90 of COER, 1961</a:t>
            </a:r>
            <a:endParaRPr lang="en-US" sz="2400" b="1" dirty="0">
              <a:solidFill>
                <a:srgbClr val="FF0000"/>
              </a:solidFill>
            </a:endParaRPr>
          </a:p>
          <a:p>
            <a:pPr algn="just">
              <a:buFont typeface="Arial" pitchFamily="34" charset="0"/>
              <a:buChar char="•"/>
            </a:pPr>
            <a:r>
              <a:rPr lang="en-US" sz="3600" dirty="0" smtClean="0"/>
              <a:t>Election petition against any winning candidate in High Court on the ground of incurring expenditure in excess of maximum ceiling.</a:t>
            </a:r>
            <a:endParaRPr lang="en-US" sz="3600" dirty="0"/>
          </a:p>
        </p:txBody>
      </p:sp>
      <p:sp>
        <p:nvSpPr>
          <p:cNvPr id="11" name="MAJOR LEGAL PROVISIONS RELATED TO EEM"/>
          <p:cNvSpPr txBox="1">
            <a:spLocks/>
          </p:cNvSpPr>
          <p:nvPr/>
        </p:nvSpPr>
        <p:spPr>
          <a:xfrm>
            <a:off x="0" y="193675"/>
            <a:ext cx="9817100" cy="620713"/>
          </a:xfrm>
          <a:prstGeom prst="rect">
            <a:avLst/>
          </a:prstGeom>
          <a:solidFill>
            <a:schemeClr val="bg1"/>
          </a:solidFill>
          <a:ln w="57150">
            <a:noFill/>
          </a:ln>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GB" sz="3600" dirty="0" smtClean="0">
                <a:latin typeface="+mj-lt"/>
              </a:rPr>
              <a:t>Major Legal Provisions- </a:t>
            </a:r>
            <a:r>
              <a:rPr lang="en-GB" sz="3600" dirty="0" smtClean="0">
                <a:solidFill>
                  <a:srgbClr val="FF0000"/>
                </a:solidFill>
                <a:latin typeface="+mj-lt"/>
              </a:rPr>
              <a:t>COER, 1961 </a:t>
            </a:r>
            <a:r>
              <a:rPr lang="en-GB" sz="3600" dirty="0" smtClean="0">
                <a:solidFill>
                  <a:schemeClr val="tx1"/>
                </a:solidFill>
                <a:latin typeface="+mj-lt"/>
              </a:rPr>
              <a:t>– contd.</a:t>
            </a:r>
            <a:endParaRPr lang="en-GB" sz="3600" dirty="0">
              <a:solidFill>
                <a:schemeClr val="tx1"/>
              </a:solidFill>
              <a:latin typeface="+mj-lt"/>
            </a:endParaRPr>
          </a:p>
        </p:txBody>
      </p:sp>
    </p:spTree>
    <p:extLst>
      <p:ext uri="{BB962C8B-B14F-4D97-AF65-F5344CB8AC3E}">
        <p14:creationId xmlns:p14="http://schemas.microsoft.com/office/powerpoint/2010/main" val="1008930656"/>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INDIAN PENAL CODE, 1860"/>
          <p:cNvSpPr txBox="1">
            <a:spLocks noGrp="1"/>
          </p:cNvSpPr>
          <p:nvPr>
            <p:ph type="title" idx="4294967295"/>
          </p:nvPr>
        </p:nvSpPr>
        <p:spPr>
          <a:xfrm>
            <a:off x="0" y="0"/>
            <a:ext cx="7192963" cy="606425"/>
          </a:xfrm>
          <a:prstGeom prst="rect">
            <a:avLst/>
          </a:prstGeom>
          <a:solidFill>
            <a:schemeClr val="bg1"/>
          </a:solidFill>
          <a:ln w="57150">
            <a:noFill/>
          </a:ln>
        </p:spPr>
        <p:txBody>
          <a:bodyPr>
            <a:normAutofit fontScale="90000"/>
          </a:bodyPr>
          <a:lstStyle/>
          <a:p>
            <a:pPr defTabSz="182880">
              <a:defRPr sz="550" b="1">
                <a:solidFill>
                  <a:srgbClr val="000000"/>
                </a:solidFill>
              </a:defRPr>
            </a:pPr>
            <a:r>
              <a:rPr lang="en-IN" dirty="0">
                <a:solidFill>
                  <a:srgbClr val="FF0000"/>
                </a:solidFill>
              </a:rPr>
              <a:t> </a:t>
            </a:r>
            <a:r>
              <a:rPr lang="en-IN" sz="3600" dirty="0" smtClean="0">
                <a:solidFill>
                  <a:srgbClr val="FF0000"/>
                </a:solidFill>
                <a:cs typeface="Times New Roman" panose="02020603050405020304"/>
              </a:rPr>
              <a:t>Indian Penal Code</a:t>
            </a:r>
            <a:r>
              <a:rPr sz="3600" dirty="0" smtClean="0">
                <a:solidFill>
                  <a:srgbClr val="FF0000"/>
                </a:solidFill>
                <a:cs typeface="Times New Roman" panose="02020603050405020304"/>
              </a:rPr>
              <a:t>, </a:t>
            </a:r>
            <a:r>
              <a:rPr sz="3600" dirty="0">
                <a:solidFill>
                  <a:srgbClr val="FF0000"/>
                </a:solidFill>
                <a:cs typeface="Times New Roman" panose="02020603050405020304"/>
              </a:rPr>
              <a:t>1860</a:t>
            </a:r>
          </a:p>
        </p:txBody>
      </p:sp>
      <p:sp>
        <p:nvSpPr>
          <p:cNvPr id="7" name="TextBox 6"/>
          <p:cNvSpPr txBox="1"/>
          <p:nvPr/>
        </p:nvSpPr>
        <p:spPr>
          <a:xfrm>
            <a:off x="11122856" y="648866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2" name="Slide Number Placeholder 1"/>
          <p:cNvSpPr>
            <a:spLocks noGrp="1"/>
          </p:cNvSpPr>
          <p:nvPr>
            <p:ph type="sldNum" sz="quarter" idx="2"/>
          </p:nvPr>
        </p:nvSpPr>
        <p:spPr>
          <a:xfrm>
            <a:off x="8536122" y="6540285"/>
            <a:ext cx="2405681" cy="317715"/>
          </a:xfrm>
        </p:spPr>
        <p:txBody>
          <a:bodyPr/>
          <a:lstStyle/>
          <a:p>
            <a:fld id="{86CB4B4D-7CA3-9044-876B-883B54F8677D}" type="slidenum">
              <a:rPr lang="en-IN" smtClean="0"/>
              <a:pPr/>
              <a:t>21</a:t>
            </a:fld>
            <a:endParaRPr lang="en-IN" dirty="0"/>
          </a:p>
        </p:txBody>
      </p:sp>
      <p:sp>
        <p:nvSpPr>
          <p:cNvPr id="8" name="Rectangle 7"/>
          <p:cNvSpPr/>
          <p:nvPr/>
        </p:nvSpPr>
        <p:spPr>
          <a:xfrm>
            <a:off x="309966" y="852406"/>
            <a:ext cx="3270142" cy="10073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171 B</a:t>
            </a:r>
            <a:r>
              <a:rPr lang="en-US" sz="2400" b="1" dirty="0" smtClean="0">
                <a:solidFill>
                  <a:schemeClr val="tx1"/>
                </a:solidFill>
              </a:rPr>
              <a:t>-Bribery</a:t>
            </a:r>
          </a:p>
        </p:txBody>
      </p:sp>
      <p:sp>
        <p:nvSpPr>
          <p:cNvPr id="9" name="Rectangle 8"/>
          <p:cNvSpPr/>
          <p:nvPr/>
        </p:nvSpPr>
        <p:spPr>
          <a:xfrm>
            <a:off x="4138047" y="805912"/>
            <a:ext cx="6696538" cy="25572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Any person giving or accepting gratification to induce a person to exercise his electoral right would commit the offence of bribery.</a:t>
            </a:r>
          </a:p>
          <a:p>
            <a:pPr algn="just">
              <a:buFont typeface="Arial" pitchFamily="34" charset="0"/>
              <a:buChar char="•"/>
            </a:pPr>
            <a:r>
              <a:rPr lang="en-US" sz="2400" dirty="0" smtClean="0"/>
              <a:t>Gratification - Offering gratification, agreeing to give gratification, attempting to procure gratification for doing an act against one's will shall be deemed as giving gratification.</a:t>
            </a:r>
          </a:p>
        </p:txBody>
      </p:sp>
      <p:sp>
        <p:nvSpPr>
          <p:cNvPr id="10" name="Rectangle 9"/>
          <p:cNvSpPr/>
          <p:nvPr/>
        </p:nvSpPr>
        <p:spPr>
          <a:xfrm>
            <a:off x="325464" y="3531031"/>
            <a:ext cx="3394129" cy="7000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171 E- </a:t>
            </a:r>
            <a:r>
              <a:rPr lang="en-US" sz="2400" b="1" dirty="0" smtClean="0">
                <a:solidFill>
                  <a:schemeClr val="tx1"/>
                </a:solidFill>
              </a:rPr>
              <a:t>Punishment for bribery</a:t>
            </a:r>
          </a:p>
        </p:txBody>
      </p:sp>
      <p:sp>
        <p:nvSpPr>
          <p:cNvPr id="11" name="Rectangle 10"/>
          <p:cNvSpPr/>
          <p:nvPr/>
        </p:nvSpPr>
        <p:spPr>
          <a:xfrm>
            <a:off x="278970" y="4339524"/>
            <a:ext cx="3456122" cy="11417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171 C</a:t>
            </a:r>
            <a:r>
              <a:rPr lang="en-US" sz="2400" b="1" dirty="0" smtClean="0">
                <a:solidFill>
                  <a:schemeClr val="tx1"/>
                </a:solidFill>
              </a:rPr>
              <a:t>-</a:t>
            </a:r>
          </a:p>
          <a:p>
            <a:pPr algn="ctr"/>
            <a:r>
              <a:rPr lang="en-US" sz="2400" b="1" dirty="0" smtClean="0">
                <a:solidFill>
                  <a:schemeClr val="tx1"/>
                </a:solidFill>
              </a:rPr>
              <a:t>Undue influence at elections</a:t>
            </a:r>
          </a:p>
        </p:txBody>
      </p:sp>
      <p:sp>
        <p:nvSpPr>
          <p:cNvPr id="12" name="Rectangle 11"/>
          <p:cNvSpPr/>
          <p:nvPr/>
        </p:nvSpPr>
        <p:spPr>
          <a:xfrm>
            <a:off x="247974" y="5548393"/>
            <a:ext cx="3487118" cy="11081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171 F</a:t>
            </a:r>
            <a:r>
              <a:rPr lang="en-US" sz="2400" b="1" dirty="0" smtClean="0">
                <a:solidFill>
                  <a:schemeClr val="tx1"/>
                </a:solidFill>
              </a:rPr>
              <a:t> -Punishment for undue influence at elections</a:t>
            </a:r>
          </a:p>
        </p:txBody>
      </p:sp>
      <p:sp>
        <p:nvSpPr>
          <p:cNvPr id="14" name="Rectangle 13"/>
          <p:cNvSpPr/>
          <p:nvPr/>
        </p:nvSpPr>
        <p:spPr>
          <a:xfrm>
            <a:off x="4138046" y="3427329"/>
            <a:ext cx="6722369" cy="11240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One year imprisonment or fine or with both.</a:t>
            </a:r>
          </a:p>
          <a:p>
            <a:pPr algn="just">
              <a:buFont typeface="Arial" pitchFamily="34" charset="0"/>
              <a:buChar char="•"/>
            </a:pPr>
            <a:r>
              <a:rPr lang="en-US" sz="2400" dirty="0" smtClean="0"/>
              <a:t>Bribery by treating (food, drink, entertainment, or provision) shall be punished with fine only</a:t>
            </a:r>
            <a:endParaRPr lang="en-US" sz="2400" dirty="0"/>
          </a:p>
        </p:txBody>
      </p:sp>
      <p:sp>
        <p:nvSpPr>
          <p:cNvPr id="15" name="Rectangle 14"/>
          <p:cNvSpPr/>
          <p:nvPr/>
        </p:nvSpPr>
        <p:spPr>
          <a:xfrm>
            <a:off x="4138047" y="4664990"/>
            <a:ext cx="6803756" cy="12011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Any act which voluntarily interferes or attempts to interfere with the free exercise of any electoral right.</a:t>
            </a:r>
            <a:endParaRPr lang="en-US" sz="2400" dirty="0"/>
          </a:p>
        </p:txBody>
      </p:sp>
      <p:sp>
        <p:nvSpPr>
          <p:cNvPr id="16" name="Rectangle 15"/>
          <p:cNvSpPr/>
          <p:nvPr/>
        </p:nvSpPr>
        <p:spPr>
          <a:xfrm>
            <a:off x="4138047" y="5904854"/>
            <a:ext cx="6788258" cy="6509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One year imprisonment or fine or with both.</a:t>
            </a:r>
          </a:p>
        </p:txBody>
      </p:sp>
    </p:spTree>
    <p:extLst>
      <p:ext uri="{BB962C8B-B14F-4D97-AF65-F5344CB8AC3E}">
        <p14:creationId xmlns:p14="http://schemas.microsoft.com/office/powerpoint/2010/main" val="28142405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INDIAN PENAL CODE, 1860"/>
          <p:cNvSpPr txBox="1">
            <a:spLocks noGrp="1"/>
          </p:cNvSpPr>
          <p:nvPr>
            <p:ph type="title" idx="4294967295"/>
          </p:nvPr>
        </p:nvSpPr>
        <p:spPr>
          <a:xfrm>
            <a:off x="0" y="277813"/>
            <a:ext cx="6872748" cy="649287"/>
          </a:xfrm>
          <a:prstGeom prst="rect">
            <a:avLst/>
          </a:prstGeom>
          <a:solidFill>
            <a:schemeClr val="bg1"/>
          </a:solidFill>
          <a:ln w="57150">
            <a:solidFill>
              <a:schemeClr val="tx1"/>
            </a:solidFill>
          </a:ln>
        </p:spPr>
        <p:txBody>
          <a:bodyPr anchor="t">
            <a:normAutofit fontScale="90000"/>
          </a:bodyPr>
          <a:lstStyle/>
          <a:p>
            <a:pPr defTabSz="146050">
              <a:defRPr sz="440" b="1">
                <a:solidFill>
                  <a:srgbClr val="000000"/>
                </a:solidFill>
              </a:defRPr>
            </a:pPr>
            <a:r>
              <a:rPr lang="en-IN" sz="3100" dirty="0" smtClean="0">
                <a:solidFill>
                  <a:srgbClr val="FF0000"/>
                </a:solidFill>
                <a:ea typeface="Times New Roman" panose="02020603050405020304"/>
                <a:cs typeface="Times New Roman" panose="02020603050405020304"/>
                <a:sym typeface="Times New Roman" panose="02020603050405020304"/>
              </a:rPr>
              <a:t>Indian Penal Code, 1860 </a:t>
            </a:r>
            <a:r>
              <a:rPr lang="en-US" sz="3100" dirty="0" smtClean="0"/>
              <a:t>– </a:t>
            </a:r>
            <a:r>
              <a:rPr lang="en-US" sz="3100" dirty="0"/>
              <a:t>contd.</a:t>
            </a:r>
            <a:r>
              <a:rPr sz="2000" dirty="0"/>
              <a:t/>
            </a:r>
            <a:br>
              <a:rPr sz="2000" dirty="0"/>
            </a:br>
            <a:r>
              <a:rPr sz="2000" dirty="0"/>
              <a:t/>
            </a:r>
            <a:br>
              <a:rPr sz="2000" dirty="0"/>
            </a:br>
            <a:r>
              <a:rPr sz="400" dirty="0"/>
              <a:t/>
            </a:r>
            <a:br>
              <a:rPr sz="400" dirty="0"/>
            </a:br>
            <a:r>
              <a:rPr lang="en-US" sz="400" dirty="0"/>
              <a:t>                                                                                  </a:t>
            </a:r>
            <a:r>
              <a:rPr sz="400" dirty="0"/>
              <a:t> </a:t>
            </a:r>
            <a:br>
              <a:rPr sz="400" dirty="0"/>
            </a:br>
            <a:r>
              <a:rPr sz="400" dirty="0"/>
              <a:t/>
            </a:r>
            <a:br>
              <a:rPr sz="400" dirty="0"/>
            </a:br>
            <a:r>
              <a:rPr sz="400" dirty="0"/>
              <a:t/>
            </a:r>
            <a:br>
              <a:rPr sz="400" dirty="0"/>
            </a:br>
            <a:r>
              <a:rPr sz="400" dirty="0"/>
              <a:t/>
            </a:r>
            <a:br>
              <a:rPr sz="400" dirty="0"/>
            </a:br>
            <a:endParaRPr dirty="0">
              <a:latin typeface="Times New Roman" panose="02020603050405020304"/>
              <a:ea typeface="Times New Roman" panose="02020603050405020304"/>
              <a:cs typeface="Times New Roman" panose="02020603050405020304"/>
              <a:sym typeface="Times New Roman" panose="0202060305040502030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3050" y="0"/>
            <a:ext cx="1518950" cy="1571636"/>
          </a:xfrm>
          <a:prstGeom prst="rect">
            <a:avLst/>
          </a:prstGeom>
        </p:spPr>
      </p:pic>
      <p:sp>
        <p:nvSpPr>
          <p:cNvPr id="2" name="Slide Number Placeholder 1"/>
          <p:cNvSpPr>
            <a:spLocks noGrp="1"/>
          </p:cNvSpPr>
          <p:nvPr>
            <p:ph type="sldNum" sz="quarter" idx="2"/>
          </p:nvPr>
        </p:nvSpPr>
        <p:spPr/>
        <p:txBody>
          <a:bodyPr/>
          <a:lstStyle/>
          <a:p>
            <a:fld id="{86CB4B4D-7CA3-9044-876B-883B54F8677D}" type="slidenum">
              <a:rPr lang="en-IN" smtClean="0"/>
              <a:pPr/>
              <a:t>22</a:t>
            </a:fld>
            <a:endParaRPr lang="en-IN"/>
          </a:p>
        </p:txBody>
      </p:sp>
      <p:sp>
        <p:nvSpPr>
          <p:cNvPr id="6" name="Rectangle 5"/>
          <p:cNvSpPr/>
          <p:nvPr/>
        </p:nvSpPr>
        <p:spPr>
          <a:xfrm>
            <a:off x="216976" y="1255361"/>
            <a:ext cx="2603716" cy="1549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171 H</a:t>
            </a:r>
            <a:r>
              <a:rPr lang="en-US" sz="2400" b="1" dirty="0" smtClean="0">
                <a:solidFill>
                  <a:schemeClr val="tx1"/>
                </a:solidFill>
              </a:rPr>
              <a:t>-Illegal payments in connection with an election</a:t>
            </a:r>
          </a:p>
        </p:txBody>
      </p:sp>
      <p:sp>
        <p:nvSpPr>
          <p:cNvPr id="7" name="Rectangle 6"/>
          <p:cNvSpPr/>
          <p:nvPr/>
        </p:nvSpPr>
        <p:spPr>
          <a:xfrm>
            <a:off x="3425123" y="1208867"/>
            <a:ext cx="7315201" cy="21697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Expenditure done by any person/ organization for a candidate without his written permission would considered illegal whether the be expenditure is in relation to a public meeting, advertisements, publication or in any other way.</a:t>
            </a:r>
          </a:p>
        </p:txBody>
      </p:sp>
      <p:sp>
        <p:nvSpPr>
          <p:cNvPr id="8" name="Rectangle 7"/>
          <p:cNvSpPr/>
          <p:nvPr/>
        </p:nvSpPr>
        <p:spPr>
          <a:xfrm>
            <a:off x="291884" y="3190065"/>
            <a:ext cx="2603716" cy="1549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1711</a:t>
            </a:r>
            <a:r>
              <a:rPr lang="en-US" sz="2400" b="1" dirty="0" smtClean="0">
                <a:solidFill>
                  <a:schemeClr val="tx1"/>
                </a:solidFill>
              </a:rPr>
              <a:t>-Failure to keep election accounts</a:t>
            </a:r>
          </a:p>
        </p:txBody>
      </p:sp>
      <p:sp>
        <p:nvSpPr>
          <p:cNvPr id="9" name="Rectangle 8"/>
          <p:cNvSpPr/>
          <p:nvPr/>
        </p:nvSpPr>
        <p:spPr>
          <a:xfrm>
            <a:off x="397789" y="5078277"/>
            <a:ext cx="2603716" cy="15498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rPr>
              <a:t>Punishment for not maintaining accounts</a:t>
            </a:r>
          </a:p>
        </p:txBody>
      </p:sp>
      <p:sp>
        <p:nvSpPr>
          <p:cNvPr id="10" name="Rectangle 9"/>
          <p:cNvSpPr/>
          <p:nvPr/>
        </p:nvSpPr>
        <p:spPr>
          <a:xfrm>
            <a:off x="3438038" y="3533613"/>
            <a:ext cx="7315201" cy="12527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If the candidate/his election agent does not maintain an account of his election expenditure in the manner specified by ECI</a:t>
            </a:r>
          </a:p>
        </p:txBody>
      </p:sp>
      <p:sp>
        <p:nvSpPr>
          <p:cNvPr id="11" name="Rectangle 10"/>
          <p:cNvSpPr/>
          <p:nvPr/>
        </p:nvSpPr>
        <p:spPr>
          <a:xfrm>
            <a:off x="3435454" y="5253925"/>
            <a:ext cx="7315201" cy="10228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buFont typeface="Arial" pitchFamily="34" charset="0"/>
              <a:buChar char="•"/>
            </a:pPr>
            <a:r>
              <a:rPr lang="en-US" sz="2400" dirty="0" smtClean="0"/>
              <a:t>A fine up to 500.</a:t>
            </a:r>
          </a:p>
        </p:txBody>
      </p:sp>
    </p:spTree>
    <p:extLst>
      <p:ext uri="{BB962C8B-B14F-4D97-AF65-F5344CB8AC3E}">
        <p14:creationId xmlns:p14="http://schemas.microsoft.com/office/powerpoint/2010/main" val="3685855862"/>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377" y="516193"/>
            <a:ext cx="11608068" cy="5078313"/>
          </a:xfrm>
          <a:prstGeom prst="rect">
            <a:avLst/>
          </a:prstGeom>
        </p:spPr>
        <p:txBody>
          <a:bodyPr wrap="square" lIns="91440" tIns="45720" rIns="91440" bIns="45720" anchor="t">
            <a:spAutoFit/>
          </a:bodyPr>
          <a:lstStyle/>
          <a:p>
            <a:pPr marL="0" lvl="1" algn="ctr">
              <a:lnSpc>
                <a:spcPct val="150000"/>
              </a:lnSpc>
            </a:pPr>
            <a:r>
              <a:rPr lang="en-US" altLang="en-US" sz="4000" b="1" dirty="0">
                <a:cs typeface="Times New Roman" panose="02020603050405020304"/>
              </a:rPr>
              <a:t>Case Laws</a:t>
            </a:r>
          </a:p>
          <a:p>
            <a:pPr marL="0" lvl="1"/>
            <a:r>
              <a:rPr lang="en-US" altLang="en-US" sz="3200" b="1" dirty="0" smtClean="0">
                <a:solidFill>
                  <a:srgbClr val="FF0000"/>
                </a:solidFill>
                <a:cs typeface="Times New Roman" panose="02020603050405020304"/>
              </a:rPr>
              <a:t>Common </a:t>
            </a:r>
            <a:r>
              <a:rPr lang="en-US" altLang="en-US" sz="3200" b="1" dirty="0">
                <a:solidFill>
                  <a:srgbClr val="FF0000"/>
                </a:solidFill>
                <a:cs typeface="Times New Roman" panose="02020603050405020304"/>
              </a:rPr>
              <a:t>Cause </a:t>
            </a:r>
            <a:r>
              <a:rPr lang="en-US" altLang="en-US" sz="3200" dirty="0">
                <a:solidFill>
                  <a:srgbClr val="FF0000"/>
                </a:solidFill>
                <a:cs typeface="Times New Roman" panose="02020603050405020304"/>
              </a:rPr>
              <a:t>Vs </a:t>
            </a:r>
            <a:r>
              <a:rPr lang="en-US" altLang="en-US" sz="3200" b="1" dirty="0">
                <a:solidFill>
                  <a:srgbClr val="FF0000"/>
                </a:solidFill>
                <a:cs typeface="Times New Roman" panose="02020603050405020304"/>
              </a:rPr>
              <a:t>UOI &amp; Ors.</a:t>
            </a:r>
            <a:r>
              <a:rPr lang="en-US" altLang="en-US" sz="3200" b="1" i="1" dirty="0">
                <a:solidFill>
                  <a:srgbClr val="FF0000"/>
                </a:solidFill>
                <a:cs typeface="Times New Roman" panose="02020603050405020304"/>
              </a:rPr>
              <a:t> </a:t>
            </a:r>
            <a:r>
              <a:rPr lang="en-US" altLang="en-US" sz="3200" dirty="0">
                <a:solidFill>
                  <a:srgbClr val="FF0000"/>
                </a:solidFill>
                <a:cs typeface="Times New Roman" panose="02020603050405020304"/>
              </a:rPr>
              <a:t>(1996 SC 3081</a:t>
            </a:r>
            <a:r>
              <a:rPr lang="en-US" altLang="en-US" sz="3200" dirty="0">
                <a:cs typeface="Times New Roman" panose="02020603050405020304"/>
              </a:rPr>
              <a:t>) lodging of expenditure accounts by the political party- within 75/90 days of completion of Assembly/Lok Sabha election (</a:t>
            </a:r>
            <a:r>
              <a:rPr lang="en-US" altLang="en-US" sz="3200" dirty="0">
                <a:solidFill>
                  <a:srgbClr val="FF0000"/>
                </a:solidFill>
                <a:cs typeface="Times New Roman" panose="02020603050405020304"/>
              </a:rPr>
              <a:t>ECI letter no. 76/EE/2012-PPEMS, dated 21.01.2013</a:t>
            </a:r>
            <a:r>
              <a:rPr lang="en-US" altLang="en-US" sz="3200" dirty="0">
                <a:cs typeface="Times New Roman" panose="02020603050405020304"/>
              </a:rPr>
              <a:t>)</a:t>
            </a:r>
            <a:r>
              <a:rPr lang="en-US" altLang="en-US" sz="3200" b="1" dirty="0">
                <a:cs typeface="Times New Roman" panose="02020603050405020304"/>
              </a:rPr>
              <a:t> </a:t>
            </a:r>
            <a:endParaRPr lang="en-US" altLang="en-US" sz="3200" b="1" dirty="0" smtClean="0">
              <a:cs typeface="Times New Roman" panose="02020603050405020304"/>
            </a:endParaRPr>
          </a:p>
          <a:p>
            <a:pPr marL="0" lvl="1"/>
            <a:endParaRPr lang="en-US" altLang="en-US" sz="3200" b="1" dirty="0">
              <a:cs typeface="Times New Roman" panose="02020603050405020304" pitchFamily="18" charset="0"/>
            </a:endParaRPr>
          </a:p>
          <a:p>
            <a:pPr marL="0" lvl="1"/>
            <a:r>
              <a:rPr lang="en-US" altLang="en-US" sz="3200" b="1" dirty="0">
                <a:solidFill>
                  <a:srgbClr val="FF0000"/>
                </a:solidFill>
                <a:cs typeface="Times New Roman" panose="02020603050405020304"/>
              </a:rPr>
              <a:t>Kanwar Lal Gupta </a:t>
            </a:r>
            <a:r>
              <a:rPr lang="en-US" altLang="en-US" sz="3200" dirty="0">
                <a:solidFill>
                  <a:srgbClr val="FF0000"/>
                </a:solidFill>
                <a:cs typeface="Times New Roman" panose="02020603050405020304"/>
              </a:rPr>
              <a:t>Vs </a:t>
            </a:r>
            <a:r>
              <a:rPr lang="en-US" altLang="en-US" sz="3200" b="1" dirty="0">
                <a:solidFill>
                  <a:srgbClr val="FF0000"/>
                </a:solidFill>
                <a:cs typeface="Times New Roman" panose="02020603050405020304"/>
              </a:rPr>
              <a:t>Amar Nath Chawla </a:t>
            </a:r>
            <a:r>
              <a:rPr lang="en-US" altLang="en-US" sz="3200" dirty="0">
                <a:cs typeface="Times New Roman" panose="02020603050405020304"/>
              </a:rPr>
              <a:t>(</a:t>
            </a:r>
            <a:r>
              <a:rPr lang="en-US" altLang="en-US" sz="3200" dirty="0">
                <a:solidFill>
                  <a:srgbClr val="FF0000"/>
                </a:solidFill>
                <a:cs typeface="Times New Roman" panose="02020603050405020304"/>
              </a:rPr>
              <a:t>AIR 1975 SC 308</a:t>
            </a:r>
            <a:r>
              <a:rPr lang="en-US" altLang="en-US" sz="3200" dirty="0">
                <a:cs typeface="Times New Roman" panose="02020603050405020304"/>
              </a:rPr>
              <a:t>) is guiding principle to distinguish between the expenditure of a party and the candidate of that party</a:t>
            </a:r>
            <a:r>
              <a:rPr lang="en-US" altLang="en-US" sz="3200" dirty="0">
                <a:latin typeface="Times New Roman" panose="02020603050405020304"/>
                <a:cs typeface="Times New Roman" panose="02020603050405020304"/>
              </a:rPr>
              <a:t>.</a:t>
            </a:r>
          </a:p>
        </p:txBody>
      </p:sp>
      <p:sp>
        <p:nvSpPr>
          <p:cNvPr id="3" name="TextBox 2"/>
          <p:cNvSpPr txBox="1"/>
          <p:nvPr/>
        </p:nvSpPr>
        <p:spPr>
          <a:xfrm>
            <a:off x="9889588" y="6347250"/>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en-IN" smtClean="0"/>
              <a:pPr/>
              <a:t>23</a:t>
            </a:fld>
            <a:endParaRPr lang="en-IN"/>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071" y="1411050"/>
            <a:ext cx="11014426" cy="4031873"/>
          </a:xfrm>
          <a:prstGeom prst="rect">
            <a:avLst/>
          </a:prstGeom>
        </p:spPr>
        <p:txBody>
          <a:bodyPr wrap="square">
            <a:spAutoFit/>
          </a:bodyPr>
          <a:lstStyle/>
          <a:p>
            <a:pPr marL="0" lvl="1" algn="just"/>
            <a:r>
              <a:rPr lang="en-US" altLang="en-US" sz="3200" b="1" i="1" dirty="0" err="1">
                <a:solidFill>
                  <a:srgbClr val="FF0000"/>
                </a:solidFill>
                <a:cs typeface="Times New Roman" panose="02020603050405020304" pitchFamily="18" charset="0"/>
              </a:rPr>
              <a:t>Rahim</a:t>
            </a:r>
            <a:r>
              <a:rPr lang="en-US" altLang="en-US" sz="3200" b="1" i="1" dirty="0">
                <a:solidFill>
                  <a:srgbClr val="FF0000"/>
                </a:solidFill>
                <a:cs typeface="Times New Roman" panose="02020603050405020304" pitchFamily="18" charset="0"/>
              </a:rPr>
              <a:t> Khan </a:t>
            </a:r>
            <a:r>
              <a:rPr lang="en-US" altLang="en-US" sz="3200" i="1" dirty="0">
                <a:solidFill>
                  <a:srgbClr val="FF0000"/>
                </a:solidFill>
                <a:cs typeface="Times New Roman" panose="02020603050405020304" pitchFamily="18" charset="0"/>
              </a:rPr>
              <a:t>Vs </a:t>
            </a:r>
            <a:r>
              <a:rPr lang="en-US" altLang="en-US" sz="3200" b="1" i="1" dirty="0" err="1">
                <a:solidFill>
                  <a:srgbClr val="FF0000"/>
                </a:solidFill>
                <a:cs typeface="Times New Roman" panose="02020603050405020304" pitchFamily="18" charset="0"/>
              </a:rPr>
              <a:t>Khursheed</a:t>
            </a:r>
            <a:r>
              <a:rPr lang="en-US" altLang="en-US" sz="3200" b="1" i="1" dirty="0">
                <a:solidFill>
                  <a:srgbClr val="FF0000"/>
                </a:solidFill>
                <a:cs typeface="Times New Roman" panose="02020603050405020304" pitchFamily="18" charset="0"/>
              </a:rPr>
              <a:t> Ahmed and Ors. </a:t>
            </a:r>
            <a:r>
              <a:rPr lang="en-US" altLang="en-US" sz="3200" b="1" dirty="0">
                <a:solidFill>
                  <a:srgbClr val="FF0000"/>
                </a:solidFill>
                <a:cs typeface="Times New Roman" panose="02020603050405020304" pitchFamily="18" charset="0"/>
              </a:rPr>
              <a:t>(</a:t>
            </a:r>
            <a:r>
              <a:rPr lang="en-US" altLang="en-US" sz="3200" dirty="0">
                <a:solidFill>
                  <a:srgbClr val="FF0000"/>
                </a:solidFill>
                <a:cs typeface="Times New Roman" panose="02020603050405020304" pitchFamily="18" charset="0"/>
              </a:rPr>
              <a:t>AIR 1975 SC 290) </a:t>
            </a:r>
            <a:r>
              <a:rPr lang="en-US" altLang="en-US" sz="3200" dirty="0">
                <a:cs typeface="Times New Roman" panose="02020603050405020304" pitchFamily="18" charset="0"/>
              </a:rPr>
              <a:t>Strict enforcement of </a:t>
            </a:r>
            <a:r>
              <a:rPr lang="en-US" altLang="en-US" sz="3200" dirty="0" smtClean="0">
                <a:solidFill>
                  <a:srgbClr val="FF0000"/>
                </a:solidFill>
                <a:cs typeface="Times New Roman" panose="02020603050405020304" pitchFamily="18" charset="0"/>
              </a:rPr>
              <a:t>S 127A </a:t>
            </a:r>
            <a:r>
              <a:rPr lang="en-US" altLang="en-US" sz="3200" dirty="0">
                <a:solidFill>
                  <a:srgbClr val="FF0000"/>
                </a:solidFill>
                <a:cs typeface="Times New Roman" panose="02020603050405020304" pitchFamily="18" charset="0"/>
              </a:rPr>
              <a:t>of </a:t>
            </a:r>
            <a:r>
              <a:rPr lang="en-US" altLang="en-US" sz="3200" dirty="0" smtClean="0">
                <a:solidFill>
                  <a:srgbClr val="FF0000"/>
                </a:solidFill>
                <a:cs typeface="Times New Roman" panose="02020603050405020304" pitchFamily="18" charset="0"/>
              </a:rPr>
              <a:t>RPA, </a:t>
            </a:r>
            <a:r>
              <a:rPr lang="en-US" altLang="en-US" sz="3200" dirty="0">
                <a:solidFill>
                  <a:srgbClr val="FF0000"/>
                </a:solidFill>
                <a:cs typeface="Times New Roman" panose="02020603050405020304" pitchFamily="18" charset="0"/>
              </a:rPr>
              <a:t>1951 </a:t>
            </a:r>
            <a:r>
              <a:rPr lang="en-US" altLang="en-US" sz="3200" dirty="0">
                <a:cs typeface="Times New Roman" panose="02020603050405020304" pitchFamily="18" charset="0"/>
              </a:rPr>
              <a:t>like indicating name and address of publisher and printer in print line of any pamphlet, poster other materials and sending printed materials to appropriate authority within 3 days of printing. Printer shall obtain declaration in prescribed format  from publisher in Appendix A and send to t</a:t>
            </a:r>
            <a:r>
              <a:rPr lang="en-US" altLang="en-US" sz="2800" dirty="0">
                <a:cs typeface="Times New Roman" panose="02020603050405020304" pitchFamily="18" charset="0"/>
              </a:rPr>
              <a:t>he DEO/CEO.</a:t>
            </a:r>
          </a:p>
          <a:p>
            <a:pPr algn="just"/>
            <a:endParaRPr lang="en-US" sz="3200" dirty="0"/>
          </a:p>
        </p:txBody>
      </p:sp>
      <p:sp>
        <p:nvSpPr>
          <p:cNvPr id="2" name="Slide Number Placeholder 1"/>
          <p:cNvSpPr>
            <a:spLocks noGrp="1"/>
          </p:cNvSpPr>
          <p:nvPr>
            <p:ph type="sldNum" sz="quarter" idx="2"/>
          </p:nvPr>
        </p:nvSpPr>
        <p:spPr/>
        <p:txBody>
          <a:bodyPr/>
          <a:lstStyle/>
          <a:p>
            <a:fld id="{86CB4B4D-7CA3-9044-876B-883B54F8677D}" type="slidenum">
              <a:rPr lang="en-IN" smtClean="0"/>
              <a:pPr/>
              <a:t>24</a:t>
            </a:fld>
            <a:endParaRPr lang="en-IN"/>
          </a:p>
        </p:txBody>
      </p:sp>
      <p:sp>
        <p:nvSpPr>
          <p:cNvPr id="3" name="Rectangle 2"/>
          <p:cNvSpPr/>
          <p:nvPr/>
        </p:nvSpPr>
        <p:spPr>
          <a:xfrm>
            <a:off x="3511839" y="169625"/>
            <a:ext cx="4165436" cy="707886"/>
          </a:xfrm>
          <a:prstGeom prst="rect">
            <a:avLst/>
          </a:prstGeom>
        </p:spPr>
        <p:txBody>
          <a:bodyPr wrap="none">
            <a:spAutoFit/>
          </a:bodyPr>
          <a:lstStyle/>
          <a:p>
            <a:pPr marL="0" lvl="1" algn="ctr"/>
            <a:r>
              <a:rPr lang="en-US" altLang="en-US" sz="4000" b="1" dirty="0">
                <a:cs typeface="Times New Roman" panose="02020603050405020304"/>
              </a:rPr>
              <a:t>Case </a:t>
            </a:r>
            <a:r>
              <a:rPr lang="en-US" altLang="en-US" sz="4000" b="1" dirty="0" smtClean="0">
                <a:cs typeface="Times New Roman" panose="02020603050405020304"/>
              </a:rPr>
              <a:t>Laws – contd.</a:t>
            </a:r>
            <a:endParaRPr lang="en-US" altLang="en-US" sz="4000" b="1" dirty="0">
              <a:cs typeface="Times New Roman" panose="02020603050405020304"/>
            </a:endParaRP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ELECTION EXPENDITURE: CASE LAW"/>
          <p:cNvSpPr txBox="1">
            <a:spLocks noGrp="1"/>
          </p:cNvSpPr>
          <p:nvPr>
            <p:ph type="title" idx="4294967295"/>
          </p:nvPr>
        </p:nvSpPr>
        <p:spPr>
          <a:xfrm>
            <a:off x="1071429" y="706977"/>
            <a:ext cx="8281988" cy="538162"/>
          </a:xfrm>
          <a:prstGeom prst="rect">
            <a:avLst/>
          </a:prstGeom>
          <a:solidFill>
            <a:schemeClr val="bg1"/>
          </a:solidFill>
          <a:ln w="57150">
            <a:noFill/>
          </a:ln>
        </p:spPr>
        <p:txBody>
          <a:bodyPr>
            <a:normAutofit/>
          </a:bodyPr>
          <a:lstStyle>
            <a:lvl1pPr algn="ctr">
              <a:defRPr sz="2800" b="1" u="sng">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u="none" dirty="0" smtClean="0">
                <a:latin typeface="+mj-lt"/>
              </a:rPr>
              <a:t>Election Expenditure: Case Laws</a:t>
            </a:r>
            <a:endParaRPr lang="en-IN" u="none" dirty="0">
              <a:latin typeface="+mj-lt"/>
            </a:endParaRPr>
          </a:p>
        </p:txBody>
      </p:sp>
      <p:sp>
        <p:nvSpPr>
          <p:cNvPr id="169" name="The Hon’ble Supreme Court in L. R. Shivaramagowde Vs. T.M. Chandrashekhar - AIR 1999 SC 252 has observed that the Election Commission of India:…"/>
          <p:cNvSpPr txBox="1"/>
          <p:nvPr/>
        </p:nvSpPr>
        <p:spPr>
          <a:xfrm>
            <a:off x="559763" y="1107720"/>
            <a:ext cx="11022637" cy="3539426"/>
          </a:xfrm>
          <a:prstGeom prst="rect">
            <a:avLst/>
          </a:prstGeom>
          <a:ln w="12700">
            <a:miter lim="400000"/>
          </a:ln>
        </p:spPr>
        <p:txBody>
          <a:bodyPr wrap="square" lIns="45718" tIns="45718" rIns="45718" bIns="45718" anchor="t">
            <a:spAutoFit/>
          </a:bodyPr>
          <a:lstStyle/>
          <a:p>
            <a:pPr algn="just">
              <a:defRPr sz="2400">
                <a:latin typeface="Century Schoolbook" panose="02040604050505020304"/>
                <a:ea typeface="Century Schoolbook" panose="02040604050505020304"/>
                <a:cs typeface="Century Schoolbook" panose="02040604050505020304"/>
                <a:sym typeface="Century Schoolbook" panose="02040604050505020304"/>
              </a:defRPr>
            </a:pPr>
            <a:endParaRPr lang="en-IN" sz="2800" dirty="0">
              <a:latin typeface="Calibri" panose="020F0502020204030204" pitchFamily="34" charset="0"/>
              <a:ea typeface="Calibri" panose="020F0502020204030204" pitchFamily="34" charset="0"/>
              <a:cs typeface="Calibri" panose="020F0502020204030204" pitchFamily="34" charset="0"/>
            </a:endParaRPr>
          </a:p>
          <a:p>
            <a:pPr algn="just">
              <a:defRPr sz="2400">
                <a:latin typeface="Century Schoolbook" panose="02040604050505020304"/>
                <a:ea typeface="Century Schoolbook" panose="02040604050505020304"/>
                <a:cs typeface="Century Schoolbook" panose="02040604050505020304"/>
                <a:sym typeface="Century Schoolbook" panose="02040604050505020304"/>
              </a:defRPr>
            </a:pPr>
            <a:endParaRPr lang="en-IN" sz="2800" dirty="0">
              <a:latin typeface="Calibri" panose="020F0502020204030204" pitchFamily="34" charset="0"/>
              <a:ea typeface="Calibri" panose="020F0502020204030204" pitchFamily="34" charset="0"/>
              <a:cs typeface="Calibri" panose="020F0502020204030204" pitchFamily="34" charset="0"/>
            </a:endParaRPr>
          </a:p>
          <a:p>
            <a:pPr algn="just">
              <a:defRPr sz="2400">
                <a:latin typeface="Century Schoolbook" panose="02040604050505020304"/>
                <a:ea typeface="Century Schoolbook" panose="02040604050505020304"/>
                <a:cs typeface="Century Schoolbook" panose="02040604050505020304"/>
                <a:sym typeface="Century Schoolbook" panose="02040604050505020304"/>
              </a:defRPr>
            </a:pPr>
            <a:r>
              <a:rPr sz="2800" dirty="0">
                <a:latin typeface="Calibri" panose="020F0502020204030204" pitchFamily="34" charset="0"/>
                <a:ea typeface="Calibri" panose="020F0502020204030204" pitchFamily="34" charset="0"/>
                <a:cs typeface="Calibri" panose="020F0502020204030204" pitchFamily="34" charset="0"/>
              </a:rPr>
              <a:t>The Hon’ble Supreme Court in </a:t>
            </a:r>
            <a:r>
              <a:rPr sz="2800" b="1" dirty="0">
                <a:solidFill>
                  <a:srgbClr val="FF0000"/>
                </a:solidFill>
                <a:latin typeface="Calibri" panose="020F0502020204030204" pitchFamily="34" charset="0"/>
                <a:ea typeface="Calibri" panose="020F0502020204030204" pitchFamily="34" charset="0"/>
                <a:cs typeface="Calibri" panose="020F0502020204030204" pitchFamily="34" charset="0"/>
              </a:rPr>
              <a:t>L. R. </a:t>
            </a:r>
            <a:r>
              <a:rPr sz="2800" b="1" dirty="0" err="1">
                <a:solidFill>
                  <a:srgbClr val="FF0000"/>
                </a:solidFill>
                <a:latin typeface="Calibri" panose="020F0502020204030204" pitchFamily="34" charset="0"/>
                <a:ea typeface="Calibri" panose="020F0502020204030204" pitchFamily="34" charset="0"/>
                <a:cs typeface="Calibri" panose="020F0502020204030204" pitchFamily="34" charset="0"/>
              </a:rPr>
              <a:t>Shivaramagowde</a:t>
            </a:r>
            <a:r>
              <a:rPr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Vs. T.M. Chandrashekhar</a:t>
            </a:r>
            <a:r>
              <a:rPr lang="en-US" sz="2800" dirty="0">
                <a:latin typeface="Calibri" panose="020F0502020204030204" pitchFamily="34" charset="0"/>
                <a:ea typeface="Calibri" panose="020F0502020204030204" pitchFamily="34" charset="0"/>
                <a:cs typeface="Calibri" panose="020F0502020204030204" pitchFamily="34" charset="0"/>
              </a:rPr>
              <a:t> </a:t>
            </a:r>
            <a:r>
              <a:rPr lang="en-IN" sz="2800" dirty="0">
                <a:latin typeface="Calibri" panose="020F0502020204030204" pitchFamily="34" charset="0"/>
                <a:ea typeface="Calibri" panose="020F0502020204030204" pitchFamily="34" charset="0"/>
                <a:cs typeface="Calibri" panose="020F0502020204030204" pitchFamily="34" charset="0"/>
              </a:rPr>
              <a:t> ( </a:t>
            </a:r>
            <a:r>
              <a:rPr sz="2800" dirty="0">
                <a:solidFill>
                  <a:srgbClr val="FF0000"/>
                </a:solidFill>
                <a:latin typeface="Calibri" panose="020F0502020204030204" pitchFamily="34" charset="0"/>
                <a:ea typeface="Calibri" panose="020F0502020204030204" pitchFamily="34" charset="0"/>
                <a:cs typeface="Calibri" panose="020F0502020204030204" pitchFamily="34" charset="0"/>
              </a:rPr>
              <a:t>AIR 1999 SC 252 </a:t>
            </a:r>
            <a:r>
              <a:rPr lang="en-IN" sz="280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rPr>
              <a:t>has observed that the Election Commission of India</a:t>
            </a:r>
            <a:r>
              <a:rPr lang="en-IN" sz="2800" dirty="0">
                <a:latin typeface="Calibri" panose="020F0502020204030204" pitchFamily="34" charset="0"/>
                <a:ea typeface="Calibri" panose="020F0502020204030204" pitchFamily="34" charset="0"/>
                <a:cs typeface="Calibri" panose="020F0502020204030204" pitchFamily="34" charset="0"/>
              </a:rPr>
              <a:t> c</a:t>
            </a:r>
            <a:r>
              <a:rPr sz="2800" dirty="0">
                <a:latin typeface="Calibri" panose="020F0502020204030204" pitchFamily="34" charset="0"/>
                <a:ea typeface="Calibri" panose="020F0502020204030204" pitchFamily="34" charset="0"/>
                <a:cs typeface="Calibri" panose="020F0502020204030204" pitchFamily="34" charset="0"/>
              </a:rPr>
              <a:t>an go into the correctness of the account of election expenses filed by the candidate; and</a:t>
            </a:r>
            <a:r>
              <a:rPr lang="en-IN" sz="2800" dirty="0">
                <a:latin typeface="Calibri" panose="020F0502020204030204" pitchFamily="34" charset="0"/>
                <a:ea typeface="Calibri" panose="020F0502020204030204" pitchFamily="34" charset="0"/>
                <a:cs typeface="Calibri" panose="020F0502020204030204" pitchFamily="34" charset="0"/>
              </a:rPr>
              <a:t> dis</a:t>
            </a:r>
            <a:r>
              <a:rPr sz="2800" dirty="0">
                <a:latin typeface="Calibri" panose="020F0502020204030204" pitchFamily="34" charset="0"/>
                <a:ea typeface="Calibri" panose="020F0502020204030204" pitchFamily="34" charset="0"/>
                <a:cs typeface="Calibri" panose="020F0502020204030204" pitchFamily="34" charset="0"/>
              </a:rPr>
              <a:t>qualify a candidate under </a:t>
            </a:r>
            <a:r>
              <a:rPr lang="en-US"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a:t>
            </a:r>
            <a:r>
              <a:rPr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10 </a:t>
            </a:r>
            <a:r>
              <a:rPr sz="2800" dirty="0">
                <a:solidFill>
                  <a:srgbClr val="FF0000"/>
                </a:solidFill>
                <a:latin typeface="Calibri" panose="020F0502020204030204" pitchFamily="34" charset="0"/>
                <a:ea typeface="Calibri" panose="020F0502020204030204" pitchFamily="34" charset="0"/>
                <a:cs typeface="Calibri" panose="020F0502020204030204" pitchFamily="34" charset="0"/>
              </a:rPr>
              <a:t>A </a:t>
            </a:r>
            <a:r>
              <a:rPr lang="en-US"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of RPA</a:t>
            </a:r>
            <a:r>
              <a:rPr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sz="2800" dirty="0">
                <a:solidFill>
                  <a:srgbClr val="FF0000"/>
                </a:solidFill>
                <a:latin typeface="Calibri" panose="020F0502020204030204" pitchFamily="34" charset="0"/>
                <a:ea typeface="Calibri" panose="020F0502020204030204" pitchFamily="34" charset="0"/>
                <a:cs typeface="Calibri" panose="020F0502020204030204" pitchFamily="34" charset="0"/>
              </a:rPr>
              <a:t>1951 </a:t>
            </a:r>
            <a:r>
              <a:rPr sz="2800" dirty="0">
                <a:latin typeface="Calibri" panose="020F0502020204030204" pitchFamily="34" charset="0"/>
                <a:ea typeface="Calibri" panose="020F0502020204030204" pitchFamily="34" charset="0"/>
                <a:cs typeface="Calibri" panose="020F0502020204030204" pitchFamily="34" charset="0"/>
              </a:rPr>
              <a:t>in case the account is found to be incorrect or untrue.</a:t>
            </a:r>
            <a:endParaRPr lang="en-IN" sz="2800" dirty="0">
              <a:latin typeface="Calibri" panose="020F0502020204030204" pitchFamily="34" charset="0"/>
              <a:ea typeface="Calibri" panose="020F0502020204030204" pitchFamily="34" charset="0"/>
              <a:cs typeface="Calibri" panose="020F0502020204030204" pitchFamily="34" charset="0"/>
            </a:endParaRPr>
          </a:p>
          <a:p>
            <a:pPr algn="just">
              <a:defRPr sz="2400">
                <a:latin typeface="Century Schoolbook" panose="02040604050505020304"/>
                <a:ea typeface="Century Schoolbook" panose="02040604050505020304"/>
                <a:cs typeface="Century Schoolbook" panose="02040604050505020304"/>
                <a:sym typeface="Century Schoolbook" panose="02040604050505020304"/>
              </a:defRPr>
            </a:pP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2"/>
          </p:nvPr>
        </p:nvSpPr>
        <p:spPr/>
        <p:txBody>
          <a:bodyPr/>
          <a:lstStyle/>
          <a:p>
            <a:fld id="{86CB4B4D-7CA3-9044-876B-883B54F8677D}" type="slidenum">
              <a:rPr lang="en-IN" smtClean="0"/>
              <a:pPr/>
              <a:t>25</a:t>
            </a:fld>
            <a:endParaRPr lang="en-IN"/>
          </a:p>
        </p:txBody>
      </p:sp>
      <p:sp>
        <p:nvSpPr>
          <p:cNvPr id="6" name="TextBox 5"/>
          <p:cNvSpPr txBox="1"/>
          <p:nvPr/>
        </p:nvSpPr>
        <p:spPr>
          <a:xfrm>
            <a:off x="9889588" y="628825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he Hon’ble Supreme Court decision in SLP no. 29882 of 2011 Ashok Shankarrao Chavan  Vs. Dr. Madhavrao Kinhalkar &amp; Ors., SLP no. 14209 of 2012 Madhu Kora Vs. Election Commission of India and SLP no. 21958 of 2013 Smt. Umlesh Yadav Vs Election Commission of India &amp; Ors. Dated 5th May, 2014.…"/>
          <p:cNvSpPr txBox="1"/>
          <p:nvPr/>
        </p:nvSpPr>
        <p:spPr>
          <a:xfrm>
            <a:off x="377690" y="909840"/>
            <a:ext cx="11597999" cy="5632307"/>
          </a:xfrm>
          <a:prstGeom prst="rect">
            <a:avLst/>
          </a:prstGeom>
          <a:ln w="12700">
            <a:miter lim="400000"/>
          </a:ln>
        </p:spPr>
        <p:txBody>
          <a:bodyPr wrap="square" lIns="45718" tIns="45718" rIns="45718" bIns="45718">
            <a:spAutoFit/>
          </a:bodyPr>
          <a:lstStyle/>
          <a:p>
            <a:pPr lvl="1" indent="457200">
              <a:lnSpc>
                <a:spcPct val="150000"/>
              </a:lnSpc>
              <a:defRPr sz="2400">
                <a:latin typeface="Century Schoolbook" panose="02040604050505020304"/>
                <a:ea typeface="Century Schoolbook" panose="02040604050505020304"/>
                <a:cs typeface="Century Schoolbook" panose="02040604050505020304"/>
                <a:sym typeface="Century Schoolbook" panose="02040604050505020304"/>
              </a:defRPr>
            </a:pPr>
            <a:r>
              <a:rPr sz="2400" dirty="0">
                <a:latin typeface="Calibri" panose="020F0502020204030204" pitchFamily="34" charset="0"/>
                <a:ea typeface="Calibri" panose="020F0502020204030204" pitchFamily="34" charset="0"/>
                <a:cs typeface="Calibri" panose="020F0502020204030204" pitchFamily="34" charset="0"/>
              </a:rPr>
              <a:t>The Hon’ble Supreme Court decision in</a:t>
            </a:r>
            <a:r>
              <a:rPr lang="en-US" sz="2400" dirty="0">
                <a:latin typeface="Calibri" panose="020F0502020204030204" pitchFamily="34" charset="0"/>
                <a:ea typeface="Calibri" panose="020F0502020204030204" pitchFamily="34" charset="0"/>
                <a:cs typeface="Calibri" panose="020F0502020204030204" pitchFamily="34" charset="0"/>
              </a:rPr>
              <a:t> SLPs-</a:t>
            </a:r>
            <a:r>
              <a:rPr sz="2400" dirty="0">
                <a:latin typeface="Calibri" panose="020F0502020204030204" pitchFamily="34" charset="0"/>
                <a:ea typeface="Calibri" panose="020F0502020204030204" pitchFamily="34" charset="0"/>
                <a:cs typeface="Calibri" panose="020F0502020204030204" pitchFamily="34" charset="0"/>
              </a:rPr>
              <a:t> </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Ashok </a:t>
            </a:r>
            <a:r>
              <a:rPr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Shankarrao</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Chavan</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Vs. Dr. </a:t>
            </a:r>
            <a:r>
              <a:rPr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Madhavrao</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Kinhalkar</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&amp; </a:t>
            </a:r>
            <a:r>
              <a:rPr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Ors</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(2011)</a:t>
            </a:r>
            <a:r>
              <a:rPr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Madhu</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Kora Vs. Election Commission of India</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(2012)</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and</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Umlesh</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Yadav Vs Election Commission of India &amp; </a:t>
            </a:r>
            <a:r>
              <a:rPr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Ors</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(2013)</a:t>
            </a:r>
            <a:r>
              <a:rPr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d</a:t>
            </a:r>
            <a:r>
              <a:rPr sz="2400" dirty="0">
                <a:latin typeface="Calibri" panose="020F0502020204030204" pitchFamily="34" charset="0"/>
                <a:ea typeface="Calibri" panose="020F0502020204030204" pitchFamily="34" charset="0"/>
                <a:cs typeface="Calibri" panose="020F0502020204030204" pitchFamily="34" charset="0"/>
              </a:rPr>
              <a:t>ated 5</a:t>
            </a:r>
            <a:r>
              <a:rPr sz="2400" baseline="30000" dirty="0">
                <a:latin typeface="Calibri" panose="020F0502020204030204" pitchFamily="34" charset="0"/>
                <a:ea typeface="Calibri" panose="020F0502020204030204" pitchFamily="34" charset="0"/>
                <a:cs typeface="Calibri" panose="020F0502020204030204" pitchFamily="34" charset="0"/>
              </a:rPr>
              <a:t>th</a:t>
            </a:r>
            <a:r>
              <a:rPr sz="2400" dirty="0">
                <a:latin typeface="Calibri" panose="020F0502020204030204" pitchFamily="34" charset="0"/>
                <a:ea typeface="Calibri" panose="020F0502020204030204" pitchFamily="34" charset="0"/>
                <a:cs typeface="Calibri" panose="020F0502020204030204" pitchFamily="34" charset="0"/>
              </a:rPr>
              <a:t> May, 201</a:t>
            </a:r>
            <a:r>
              <a:rPr lang="en-US" sz="2400" dirty="0">
                <a:latin typeface="Calibri" panose="020F0502020204030204" pitchFamily="34" charset="0"/>
                <a:ea typeface="Calibri" panose="020F0502020204030204" pitchFamily="34" charset="0"/>
                <a:cs typeface="Calibri" panose="020F0502020204030204" pitchFamily="34" charset="0"/>
              </a:rPr>
              <a:t>4 had observed, </a:t>
            </a:r>
            <a:endParaRPr lang="en-IN" sz="2400" dirty="0">
              <a:latin typeface="Calibri" panose="020F0502020204030204" pitchFamily="34" charset="0"/>
              <a:ea typeface="Calibri" panose="020F0502020204030204" pitchFamily="34" charset="0"/>
              <a:cs typeface="Calibri" panose="020F0502020204030204" pitchFamily="34" charset="0"/>
            </a:endParaRPr>
          </a:p>
          <a:p>
            <a:pPr lvl="1" indent="457200">
              <a:lnSpc>
                <a:spcPct val="150000"/>
              </a:lnSpc>
              <a:defRPr sz="2400">
                <a:latin typeface="Century Schoolbook" panose="02040604050505020304"/>
                <a:ea typeface="Century Schoolbook" panose="02040604050505020304"/>
                <a:cs typeface="Century Schoolbook" panose="02040604050505020304"/>
                <a:sym typeface="Century Schoolbook" panose="02040604050505020304"/>
              </a:defRPr>
            </a:pPr>
            <a:r>
              <a:rPr sz="2400" dirty="0">
                <a:latin typeface="Calibri" panose="020F0502020204030204" pitchFamily="34" charset="0"/>
                <a:ea typeface="Calibri" panose="020F0502020204030204" pitchFamily="34" charset="0"/>
                <a:cs typeface="Calibri" panose="020F0502020204030204" pitchFamily="34" charset="0"/>
              </a:rPr>
              <a:t> </a:t>
            </a:r>
            <a:r>
              <a:rPr sz="2400" i="1" dirty="0">
                <a:latin typeface="Calibri" panose="020F0502020204030204" pitchFamily="34" charset="0"/>
                <a:ea typeface="Calibri" panose="020F0502020204030204" pitchFamily="34" charset="0"/>
                <a:cs typeface="Calibri" panose="020F0502020204030204" pitchFamily="34" charset="0"/>
              </a:rPr>
              <a:t>“</a:t>
            </a:r>
            <a:r>
              <a:rPr sz="2400" i="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a:t>
            </a:r>
            <a:r>
              <a:rPr lang="en-US" sz="2400" i="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sz="2400" i="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10A  </a:t>
            </a:r>
            <a:r>
              <a:rPr sz="2400" i="1" dirty="0">
                <a:latin typeface="Calibri" panose="020F0502020204030204" pitchFamily="34" charset="0"/>
                <a:ea typeface="Calibri" panose="020F0502020204030204" pitchFamily="34" charset="0"/>
                <a:cs typeface="Calibri" panose="020F0502020204030204" pitchFamily="34" charset="0"/>
              </a:rPr>
              <a:t>clothes the ECI with the requisite power and authority to  enquire into failure to submit the account of election expenses in the manner prescribed and as required by or under the act”</a:t>
            </a:r>
            <a:endParaRPr lang="en-IN" sz="2400" i="1" dirty="0">
              <a:latin typeface="Calibri" panose="020F0502020204030204" pitchFamily="34" charset="0"/>
              <a:ea typeface="Calibri" panose="020F0502020204030204" pitchFamily="34" charset="0"/>
              <a:cs typeface="Calibri" panose="020F0502020204030204" pitchFamily="34" charset="0"/>
            </a:endParaRPr>
          </a:p>
          <a:p>
            <a:pPr lvl="1" indent="457200">
              <a:lnSpc>
                <a:spcPct val="150000"/>
              </a:lnSpc>
              <a:defRPr sz="2400">
                <a:latin typeface="Century Schoolbook" panose="02040604050505020304"/>
                <a:ea typeface="Century Schoolbook" panose="02040604050505020304"/>
                <a:cs typeface="Century Schoolbook" panose="02040604050505020304"/>
                <a:sym typeface="Century Schoolbook" panose="02040604050505020304"/>
              </a:defRPr>
            </a:pPr>
            <a:r>
              <a:rPr sz="2400" dirty="0">
                <a:latin typeface="Calibri" panose="020F0502020204030204" pitchFamily="34" charset="0"/>
                <a:ea typeface="Calibri" panose="020F0502020204030204" pitchFamily="34" charset="0"/>
                <a:cs typeface="Calibri" panose="020F0502020204030204" pitchFamily="34" charset="0"/>
              </a:rPr>
              <a:t>SC</a:t>
            </a:r>
            <a:r>
              <a:rPr lang="en-US" sz="2400" dirty="0">
                <a:latin typeface="Calibri" panose="020F0502020204030204" pitchFamily="34" charset="0"/>
                <a:ea typeface="Calibri" panose="020F0502020204030204" pitchFamily="34" charset="0"/>
                <a:cs typeface="Calibri" panose="020F0502020204030204" pitchFamily="34" charset="0"/>
              </a:rPr>
              <a:t> </a:t>
            </a:r>
            <a:r>
              <a:rPr sz="2400" dirty="0">
                <a:latin typeface="Calibri" panose="020F0502020204030204" pitchFamily="34" charset="0"/>
                <a:ea typeface="Calibri" panose="020F0502020204030204" pitchFamily="34" charset="0"/>
                <a:cs typeface="Calibri" panose="020F0502020204030204" pitchFamily="34" charset="0"/>
              </a:rPr>
              <a:t>upheld the Commission’s decision </a:t>
            </a:r>
            <a:r>
              <a:rPr lang="en-US" sz="2400" dirty="0">
                <a:latin typeface="Calibri" panose="020F0502020204030204" pitchFamily="34" charset="0"/>
                <a:ea typeface="Calibri" panose="020F0502020204030204" pitchFamily="34" charset="0"/>
                <a:cs typeface="Calibri" panose="020F0502020204030204" pitchFamily="34" charset="0"/>
              </a:rPr>
              <a:t>to </a:t>
            </a:r>
            <a:r>
              <a:rPr sz="2400" dirty="0">
                <a:latin typeface="Calibri" panose="020F0502020204030204" pitchFamily="34" charset="0"/>
                <a:ea typeface="Calibri" panose="020F0502020204030204" pitchFamily="34" charset="0"/>
                <a:cs typeface="Calibri" panose="020F0502020204030204" pitchFamily="34" charset="0"/>
              </a:rPr>
              <a:t>disqualif</a:t>
            </a:r>
            <a:r>
              <a:rPr lang="en-US" sz="2400" dirty="0">
                <a:latin typeface="Calibri" panose="020F0502020204030204" pitchFamily="34" charset="0"/>
                <a:ea typeface="Calibri" panose="020F0502020204030204" pitchFamily="34" charset="0"/>
                <a:cs typeface="Calibri" panose="020F0502020204030204" pitchFamily="34" charset="0"/>
              </a:rPr>
              <a:t>y </a:t>
            </a:r>
            <a:r>
              <a:rPr sz="2400" dirty="0" err="1">
                <a:latin typeface="Calibri" panose="020F0502020204030204" pitchFamily="34" charset="0"/>
                <a:ea typeface="Calibri" panose="020F0502020204030204" pitchFamily="34" charset="0"/>
                <a:cs typeface="Calibri" panose="020F0502020204030204" pitchFamily="34" charset="0"/>
              </a:rPr>
              <a:t>Umlesh</a:t>
            </a:r>
            <a:r>
              <a:rPr sz="2400" dirty="0">
                <a:latin typeface="Calibri" panose="020F0502020204030204" pitchFamily="34" charset="0"/>
                <a:ea typeface="Calibri" panose="020F0502020204030204" pitchFamily="34" charset="0"/>
                <a:cs typeface="Calibri" panose="020F0502020204030204" pitchFamily="34" charset="0"/>
              </a:rPr>
              <a:t> Yadav </a:t>
            </a:r>
            <a:r>
              <a:rPr lang="en-US" sz="2400" dirty="0" smtClean="0">
                <a:latin typeface="Calibri" panose="020F0502020204030204" pitchFamily="34" charset="0"/>
                <a:ea typeface="Calibri" panose="020F0502020204030204" pitchFamily="34" charset="0"/>
                <a:cs typeface="Calibri" panose="020F0502020204030204" pitchFamily="34" charset="0"/>
              </a:rPr>
              <a:t>under </a:t>
            </a:r>
            <a:r>
              <a:rPr lang="en-US"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S </a:t>
            </a:r>
            <a:r>
              <a:rPr sz="24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10A</a:t>
            </a:r>
            <a:r>
              <a:rPr sz="2400" dirty="0">
                <a:latin typeface="Calibri" panose="020F0502020204030204" pitchFamily="34" charset="0"/>
                <a:ea typeface="Calibri" panose="020F0502020204030204" pitchFamily="34" charset="0"/>
                <a:cs typeface="Calibri" panose="020F0502020204030204" pitchFamily="34" charset="0"/>
              </a:rPr>
              <a:t>, a returned candidate from 24-Bisaulli AC, Uttar Pradesh, General Election to Uttar Pradesh Legislative Assembly, 2007.</a:t>
            </a:r>
          </a:p>
        </p:txBody>
      </p:sp>
      <p:sp>
        <p:nvSpPr>
          <p:cNvPr id="2" name="Slide Number Placeholder 1"/>
          <p:cNvSpPr>
            <a:spLocks noGrp="1"/>
          </p:cNvSpPr>
          <p:nvPr>
            <p:ph type="sldNum" sz="quarter" idx="2"/>
          </p:nvPr>
        </p:nvSpPr>
        <p:spPr/>
        <p:txBody>
          <a:bodyPr/>
          <a:lstStyle/>
          <a:p>
            <a:fld id="{86CB4B4D-7CA3-9044-876B-883B54F8677D}" type="slidenum">
              <a:rPr lang="en-IN" smtClean="0"/>
              <a:pPr/>
              <a:t>26</a:t>
            </a:fld>
            <a:endParaRPr lang="en-IN"/>
          </a:p>
        </p:txBody>
      </p:sp>
      <p:sp>
        <p:nvSpPr>
          <p:cNvPr id="6" name="ELECTION EXPENDITURE: CASE LAW"/>
          <p:cNvSpPr txBox="1">
            <a:spLocks/>
          </p:cNvSpPr>
          <p:nvPr/>
        </p:nvSpPr>
        <p:spPr>
          <a:xfrm>
            <a:off x="938693" y="279909"/>
            <a:ext cx="8281988" cy="538162"/>
          </a:xfrm>
          <a:prstGeom prst="rect">
            <a:avLst/>
          </a:prstGeom>
          <a:solidFill>
            <a:schemeClr val="bg1"/>
          </a:solidFill>
          <a:ln w="57150">
            <a:noFill/>
          </a:ln>
        </p:spPr>
        <p:txBody>
          <a:bodyPr vert="horz" lIns="91440" tIns="45720" rIns="91440" bIns="45720" rtlCol="0" anchor="ctr">
            <a:normAutofit/>
          </a:bodyPr>
          <a:lstStyle>
            <a:lvl1pPr algn="ctr" defTabSz="914400" rtl="0" eaLnBrk="1" latinLnBrk="0" hangingPunct="1">
              <a:spcBef>
                <a:spcPct val="0"/>
              </a:spcBef>
              <a:buNone/>
              <a:defRPr sz="2800" b="1" u="sng" kern="12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u="none" dirty="0" smtClean="0">
                <a:latin typeface="+mj-lt"/>
              </a:rPr>
              <a:t>Election Expenditure: Case Laws – contd.</a:t>
            </a:r>
            <a:endParaRPr lang="en-IN" u="none" dirty="0">
              <a:latin typeface="+mj-lt"/>
            </a:endParaRP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16" y="571628"/>
            <a:ext cx="11210925" cy="675612"/>
          </a:xfrm>
          <a:solidFill>
            <a:schemeClr val="bg1"/>
          </a:solidFill>
          <a:ln w="57150">
            <a:noFill/>
          </a:ln>
        </p:spPr>
        <p:txBody>
          <a:bodyPr>
            <a:normAutofit fontScale="90000"/>
          </a:bodyPr>
          <a:lstStyle/>
          <a:p>
            <a:pPr algn="ctr"/>
            <a:r>
              <a:rPr lang="en-US" sz="4000" dirty="0">
                <a:solidFill>
                  <a:schemeClr val="tx1">
                    <a:lumMod val="95000"/>
                    <a:lumOff val="5000"/>
                  </a:schemeClr>
                </a:solidFill>
              </a:rPr>
              <a:t>EEM </a:t>
            </a:r>
            <a:r>
              <a:rPr lang="en-US" sz="4000" dirty="0" smtClean="0">
                <a:solidFill>
                  <a:schemeClr val="tx1">
                    <a:lumMod val="95000"/>
                    <a:lumOff val="5000"/>
                  </a:schemeClr>
                </a:solidFill>
              </a:rPr>
              <a:t>as ethical election management</a:t>
            </a:r>
            <a:endParaRPr lang="en-IN" sz="4000" dirty="0">
              <a:solidFill>
                <a:schemeClr val="tx1">
                  <a:lumMod val="95000"/>
                  <a:lumOff val="5000"/>
                </a:schemeClr>
              </a:solidFill>
            </a:endParaRPr>
          </a:p>
        </p:txBody>
      </p:sp>
      <p:sp>
        <p:nvSpPr>
          <p:cNvPr id="3" name="Content Placeholder 2"/>
          <p:cNvSpPr>
            <a:spLocks noGrp="1"/>
          </p:cNvSpPr>
          <p:nvPr>
            <p:ph idx="1"/>
          </p:nvPr>
        </p:nvSpPr>
        <p:spPr>
          <a:xfrm>
            <a:off x="590911" y="1602677"/>
            <a:ext cx="10574866" cy="4685581"/>
          </a:xfrm>
        </p:spPr>
        <p:txBody>
          <a:bodyPr>
            <a:noAutofit/>
          </a:bodyPr>
          <a:lstStyle/>
          <a:p>
            <a:pPr marL="0" indent="0">
              <a:buNone/>
            </a:pP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In pursuance of the judgement passed by </a:t>
            </a:r>
            <a:r>
              <a:rPr lang="en-US" sz="2800" dirty="0" err="1" smtClean="0">
                <a:solidFill>
                  <a:srgbClr val="000000"/>
                </a:solidFill>
                <a:latin typeface="Calibri" panose="020F0502020204030204" pitchFamily="34" charset="0"/>
                <a:ea typeface="Calibri" panose="020F0502020204030204" pitchFamily="34" charset="0"/>
                <a:cs typeface="Calibri" panose="020F0502020204030204" pitchFamily="34" charset="0"/>
              </a:rPr>
              <a:t>hon’ble</a:t>
            </a: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supreme court in writ petition(</a:t>
            </a:r>
            <a:r>
              <a:rPr lang="en-US"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civil no. 536 of 2011</a:t>
            </a: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Public Interest Foundation and others vs UOI</a:t>
            </a:r>
            <a:r>
              <a:rPr lang="en-US" sz="2800" i="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The ECI has given the direction to be followed by candidates and political parties, as follows-</a:t>
            </a:r>
          </a:p>
          <a:p>
            <a:pPr marL="514350" indent="-514350">
              <a:buFont typeface="+mj-lt"/>
              <a:buAutoNum type="arabicPeriod"/>
            </a:pP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Candidate with criminal antecedent has to publish the details in </a:t>
            </a:r>
            <a:r>
              <a:rPr lang="en-US" sz="2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Format C1 </a:t>
            </a: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and report to DEO in </a:t>
            </a:r>
            <a:r>
              <a:rPr lang="en-US" sz="2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Format C4</a:t>
            </a: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514350" indent="-514350">
              <a:buFont typeface="+mj-lt"/>
              <a:buAutoNum type="arabicPeriod"/>
            </a:pP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Political parties who set up candidates with criminal cases also publish and broadcast in </a:t>
            </a:r>
            <a:r>
              <a:rPr lang="en-US" sz="2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Format C2 </a:t>
            </a: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and report to CEO in </a:t>
            </a:r>
            <a:r>
              <a:rPr lang="en-US" sz="2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Format C5</a:t>
            </a:r>
            <a:r>
              <a:rPr lang="en-US" sz="28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514350" indent="-514350">
              <a:buFont typeface="+mj-lt"/>
              <a:buAutoNum type="arabicPeriod"/>
            </a:pPr>
            <a:endParaRPr lang="en-IN" sz="3200" dirty="0">
              <a:latin typeface="Arial Black" panose="020B0A04020102020204" pitchFamily="34" charset="0"/>
            </a:endParaRPr>
          </a:p>
        </p:txBody>
      </p:sp>
      <p:sp>
        <p:nvSpPr>
          <p:cNvPr id="4" name="TextBox 3"/>
          <p:cNvSpPr txBox="1"/>
          <p:nvPr/>
        </p:nvSpPr>
        <p:spPr>
          <a:xfrm>
            <a:off x="9889588" y="628825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571907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46" y="309490"/>
            <a:ext cx="11232681" cy="1239091"/>
          </a:xfrm>
          <a:solidFill>
            <a:schemeClr val="bg1"/>
          </a:solidFill>
          <a:ln w="57150">
            <a:noFill/>
          </a:ln>
        </p:spPr>
        <p:txBody>
          <a:bodyPr anchor="t">
            <a:normAutofit fontScale="90000"/>
          </a:bodyPr>
          <a:lstStyle/>
          <a:p>
            <a:pPr algn="ctr"/>
            <a:r>
              <a:rPr lang="en-US" sz="3600" b="1" dirty="0">
                <a:solidFill>
                  <a:schemeClr val="tx1">
                    <a:lumMod val="95000"/>
                    <a:lumOff val="5000"/>
                  </a:schemeClr>
                </a:solidFill>
              </a:rPr>
              <a:t>EEM </a:t>
            </a:r>
            <a:r>
              <a:rPr lang="en-US" sz="3600" b="1" dirty="0" smtClean="0">
                <a:solidFill>
                  <a:schemeClr val="tx1">
                    <a:lumMod val="95000"/>
                    <a:lumOff val="5000"/>
                  </a:schemeClr>
                </a:solidFill>
              </a:rPr>
              <a:t>As ethical election management:</a:t>
            </a:r>
            <a:r>
              <a:rPr lang="en-US" sz="3600" b="1" dirty="0">
                <a:solidFill>
                  <a:schemeClr val="tx1">
                    <a:lumMod val="95000"/>
                    <a:lumOff val="5000"/>
                  </a:schemeClr>
                </a:solidFill>
              </a:rPr>
              <a:t/>
            </a:r>
            <a:br>
              <a:rPr lang="en-US" sz="3600" b="1" dirty="0">
                <a:solidFill>
                  <a:schemeClr val="tx1">
                    <a:lumMod val="95000"/>
                    <a:lumOff val="5000"/>
                  </a:schemeClr>
                </a:solidFill>
              </a:rPr>
            </a:br>
            <a:r>
              <a:rPr lang="en-US" sz="3600" b="1" dirty="0"/>
              <a:t>Publication of Criminal Antecedents of </a:t>
            </a:r>
            <a:r>
              <a:rPr lang="en-US" sz="3600" b="1" dirty="0" smtClean="0"/>
              <a:t>Candidates – contd.</a:t>
            </a:r>
            <a:endParaRPr lang="en-IN" sz="3600" b="1" dirty="0"/>
          </a:p>
        </p:txBody>
      </p:sp>
      <p:sp>
        <p:nvSpPr>
          <p:cNvPr id="3" name="Content Placeholder 2"/>
          <p:cNvSpPr>
            <a:spLocks noGrp="1"/>
          </p:cNvSpPr>
          <p:nvPr>
            <p:ph idx="1"/>
          </p:nvPr>
        </p:nvSpPr>
        <p:spPr>
          <a:xfrm>
            <a:off x="682411" y="1798620"/>
            <a:ext cx="11077461" cy="2594434"/>
          </a:xfrm>
        </p:spPr>
        <p:txBody>
          <a:bodyPr vert="horz" lIns="91440" tIns="45720" rIns="91440" bIns="45720" rtlCol="0" anchor="t">
            <a:normAutofit/>
          </a:bodyPr>
          <a:lstStyle/>
          <a:p>
            <a:pPr marL="0" indent="0">
              <a:buNone/>
            </a:pPr>
            <a:r>
              <a:rPr lang="en-US" sz="2800" dirty="0" smtClean="0"/>
              <a:t>Duration of publication</a:t>
            </a:r>
          </a:p>
          <a:p>
            <a:pPr>
              <a:buFont typeface="+mj-lt"/>
              <a:buAutoNum type="arabicPeriod"/>
            </a:pPr>
            <a:r>
              <a:rPr lang="en-US" sz="2800" dirty="0" smtClean="0"/>
              <a:t>Within four days of withdrawal</a:t>
            </a:r>
          </a:p>
          <a:p>
            <a:pPr>
              <a:buFont typeface="+mj-lt"/>
              <a:buAutoNum type="arabicPeriod"/>
            </a:pPr>
            <a:r>
              <a:rPr lang="en-US" sz="2800" dirty="0" smtClean="0"/>
              <a:t>Between 5</a:t>
            </a:r>
            <a:r>
              <a:rPr lang="en-US" sz="2800" baseline="30000" dirty="0" smtClean="0"/>
              <a:t>th </a:t>
            </a:r>
            <a:r>
              <a:rPr lang="en-US" sz="2800" dirty="0" smtClean="0"/>
              <a:t>- 8</a:t>
            </a:r>
            <a:r>
              <a:rPr lang="en-US" sz="2800" baseline="30000" dirty="0" smtClean="0"/>
              <a:t>th</a:t>
            </a:r>
            <a:r>
              <a:rPr lang="en-US" sz="2800" dirty="0" smtClean="0"/>
              <a:t> day</a:t>
            </a:r>
          </a:p>
          <a:p>
            <a:pPr>
              <a:buFont typeface="+mj-lt"/>
              <a:buAutoNum type="arabicPeriod"/>
            </a:pPr>
            <a:r>
              <a:rPr lang="en-US" sz="2800" dirty="0" smtClean="0"/>
              <a:t>From 9</a:t>
            </a:r>
            <a:r>
              <a:rPr lang="en-US" sz="2800" baseline="30000" dirty="0" smtClean="0"/>
              <a:t>th</a:t>
            </a:r>
            <a:r>
              <a:rPr lang="en-US" sz="2800" dirty="0" smtClean="0"/>
              <a:t> day till the last day of campaign (the 2</a:t>
            </a:r>
            <a:r>
              <a:rPr lang="en-US" sz="2800" baseline="30000" dirty="0" smtClean="0"/>
              <a:t>nd</a:t>
            </a:r>
            <a:r>
              <a:rPr lang="en-US" sz="2800" dirty="0" smtClean="0"/>
              <a:t> day prior to the date of poll)</a:t>
            </a:r>
            <a:endParaRPr lang="en-US" sz="2800" dirty="0"/>
          </a:p>
        </p:txBody>
      </p:sp>
      <p:sp>
        <p:nvSpPr>
          <p:cNvPr id="4" name="TextBox 3"/>
          <p:cNvSpPr txBox="1"/>
          <p:nvPr/>
        </p:nvSpPr>
        <p:spPr>
          <a:xfrm>
            <a:off x="9889588" y="628825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468543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46" y="0"/>
            <a:ext cx="11915348" cy="1344864"/>
          </a:xfrm>
          <a:ln w="57150">
            <a:noFill/>
          </a:ln>
        </p:spPr>
        <p:txBody>
          <a:bodyPr anchor="t">
            <a:normAutofit/>
          </a:bodyPr>
          <a:lstStyle/>
          <a:p>
            <a:r>
              <a:rPr lang="en-US" b="1" dirty="0">
                <a:solidFill>
                  <a:schemeClr val="tx1">
                    <a:lumMod val="95000"/>
                    <a:lumOff val="5000"/>
                  </a:schemeClr>
                </a:solidFill>
                <a:ea typeface="+mj-lt"/>
                <a:cs typeface="+mj-lt"/>
              </a:rPr>
              <a:t>EEM </a:t>
            </a:r>
            <a:r>
              <a:rPr lang="en-US" b="1" dirty="0" smtClean="0">
                <a:solidFill>
                  <a:schemeClr val="tx1">
                    <a:lumMod val="95000"/>
                    <a:lumOff val="5000"/>
                  </a:schemeClr>
                </a:solidFill>
                <a:ea typeface="+mj-lt"/>
                <a:cs typeface="+mj-lt"/>
              </a:rPr>
              <a:t>as ethical election management – contd.</a:t>
            </a:r>
            <a:endParaRPr lang="en-US" b="1" dirty="0">
              <a:solidFill>
                <a:schemeClr val="tx1">
                  <a:lumMod val="95000"/>
                  <a:lumOff val="5000"/>
                </a:schemeClr>
              </a:solidFill>
              <a:ea typeface="+mj-lt"/>
              <a:cs typeface="+mj-lt"/>
            </a:endParaRPr>
          </a:p>
          <a:p>
            <a:endParaRPr lang="en-US" dirty="0"/>
          </a:p>
        </p:txBody>
      </p:sp>
      <p:sp>
        <p:nvSpPr>
          <p:cNvPr id="3" name="Content Placeholder 2"/>
          <p:cNvSpPr>
            <a:spLocks noGrp="1"/>
          </p:cNvSpPr>
          <p:nvPr>
            <p:ph idx="1"/>
          </p:nvPr>
        </p:nvSpPr>
        <p:spPr>
          <a:xfrm>
            <a:off x="529849" y="1182632"/>
            <a:ext cx="11389161" cy="4572000"/>
          </a:xfrm>
        </p:spPr>
        <p:txBody>
          <a:bodyPr vert="horz" lIns="91440" tIns="45720" rIns="91440" bIns="45720" rtlCol="0" anchor="t">
            <a:normAutofit/>
          </a:bodyPr>
          <a:lstStyle/>
          <a:p>
            <a:pPr marL="0" indent="0" algn="just">
              <a:lnSpc>
                <a:spcPct val="170000"/>
              </a:lnSpc>
              <a:buNone/>
            </a:pPr>
            <a:r>
              <a:rPr lang="en-US" sz="2400" dirty="0" smtClean="0">
                <a:ea typeface="+mn-lt"/>
                <a:cs typeface="+mn-lt"/>
              </a:rPr>
              <a:t>Recently, ECI in its order dated 6</a:t>
            </a:r>
            <a:r>
              <a:rPr lang="en-US" sz="2400" baseline="30000" dirty="0" smtClean="0">
                <a:ea typeface="+mn-lt"/>
                <a:cs typeface="+mn-lt"/>
              </a:rPr>
              <a:t>th</a:t>
            </a:r>
            <a:r>
              <a:rPr lang="en-US" sz="2400" dirty="0" smtClean="0">
                <a:ea typeface="+mn-lt"/>
                <a:cs typeface="+mn-lt"/>
              </a:rPr>
              <a:t> March 2020 has directed that it shall be mandatory for political parties to upload on their website and publish in vernacular and national newspaper and social media platform of the political parties the detailed information regarding individuals with pending criminal cases who have been selected as candidates, in </a:t>
            </a:r>
            <a:r>
              <a:rPr lang="en-US" sz="2400" u="sng" dirty="0" smtClean="0">
                <a:solidFill>
                  <a:srgbClr val="00B0F0"/>
                </a:solidFill>
                <a:ea typeface="+mn-lt"/>
                <a:cs typeface="+mn-lt"/>
              </a:rPr>
              <a:t>Format C7 </a:t>
            </a:r>
            <a:r>
              <a:rPr lang="en-US" sz="2400" dirty="0" smtClean="0">
                <a:ea typeface="+mn-lt"/>
                <a:cs typeface="+mn-lt"/>
              </a:rPr>
              <a:t>within 48 </a:t>
            </a:r>
            <a:r>
              <a:rPr lang="en-US" sz="2400" dirty="0" err="1" smtClean="0">
                <a:ea typeface="+mn-lt"/>
                <a:cs typeface="+mn-lt"/>
              </a:rPr>
              <a:t>hrs</a:t>
            </a:r>
            <a:r>
              <a:rPr lang="en-US" sz="2400" dirty="0" smtClean="0">
                <a:ea typeface="+mn-lt"/>
                <a:cs typeface="+mn-lt"/>
              </a:rPr>
              <a:t> of the selection of the candidate, and in this regard a report should be submitted to ECI within 72 </a:t>
            </a:r>
            <a:r>
              <a:rPr lang="en-US" sz="2400" dirty="0" err="1" smtClean="0">
                <a:ea typeface="+mn-lt"/>
                <a:cs typeface="+mn-lt"/>
              </a:rPr>
              <a:t>hrs</a:t>
            </a:r>
            <a:r>
              <a:rPr lang="en-US" sz="2400" dirty="0" smtClean="0">
                <a:ea typeface="+mn-lt"/>
                <a:cs typeface="+mn-lt"/>
              </a:rPr>
              <a:t> of the selection of the said candidate.</a:t>
            </a:r>
            <a:endParaRPr lang="en-US" sz="3600" dirty="0" smtClean="0"/>
          </a:p>
          <a:p>
            <a:pPr algn="just"/>
            <a:endParaRPr 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43040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0"/>
            <a:ext cx="12192000" cy="3477875"/>
          </a:xfrm>
          <a:prstGeom prst="rect">
            <a:avLst/>
          </a:prstGeom>
          <a:noFill/>
        </p:spPr>
        <p:txBody>
          <a:bodyPr wrap="square" rtlCol="0">
            <a:spAutoFit/>
          </a:bodyPr>
          <a:lstStyle/>
          <a:p>
            <a:pPr algn="just">
              <a:spcAft>
                <a:spcPts val="1200"/>
              </a:spcAft>
              <a:tabLst>
                <a:tab pos="338138" algn="l"/>
              </a:tabLst>
            </a:pPr>
            <a:r>
              <a:rPr lang="en-US" sz="16600" dirty="0" smtClean="0"/>
              <a:t>Part – A</a:t>
            </a:r>
            <a:endParaRPr lang="en-US" sz="16600" dirty="0"/>
          </a:p>
          <a:p>
            <a:pPr>
              <a:spcAft>
                <a:spcPts val="1200"/>
              </a:spcAft>
              <a:tabLst>
                <a:tab pos="338138" algn="l"/>
              </a:tabLst>
            </a:pPr>
            <a:r>
              <a:rPr lang="en-GB" sz="4400" dirty="0" smtClean="0"/>
              <a:t>Impact </a:t>
            </a:r>
            <a:r>
              <a:rPr lang="en-GB" sz="4400" dirty="0"/>
              <a:t>of Money Power &amp; Rescinding of Election </a:t>
            </a:r>
            <a:endParaRPr lang="en-US" sz="4800" dirty="0" smtClean="0"/>
          </a:p>
        </p:txBody>
      </p:sp>
    </p:spTree>
    <p:extLst>
      <p:ext uri="{BB962C8B-B14F-4D97-AF65-F5344CB8AC3E}">
        <p14:creationId xmlns:p14="http://schemas.microsoft.com/office/powerpoint/2010/main" val="936840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8748" y="607593"/>
            <a:ext cx="3484351" cy="923330"/>
          </a:xfrm>
          <a:prstGeom prst="rect">
            <a:avLst/>
          </a:prstGeom>
          <a:noFill/>
        </p:spPr>
        <p:txBody>
          <a:bodyPr wrap="none" lIns="91440" tIns="45720" rIns="91440" bIns="45720">
            <a:spAutoFit/>
          </a:bodyPr>
          <a:lstStyle/>
          <a:p>
            <a:pPr algn="ctr"/>
            <a:r>
              <a:rPr lang="en-US" sz="5400" b="0" cap="none" spc="0" dirty="0">
                <a:ln w="0"/>
                <a:solidFill>
                  <a:srgbClr val="00B0F0"/>
                </a:solidFill>
                <a:effectLst>
                  <a:outerShdw blurRad="38100" dist="19050" dir="2700000" algn="tl" rotWithShape="0">
                    <a:schemeClr val="dk1">
                      <a:alpha val="40000"/>
                    </a:schemeClr>
                  </a:outerShdw>
                </a:effectLst>
              </a:rPr>
              <a:t>FORMAT C1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310" y="0"/>
            <a:ext cx="6238951" cy="6858000"/>
          </a:xfrm>
          <a:prstGeom prst="rect">
            <a:avLst/>
          </a:prstGeom>
          <a:ln>
            <a:solidFill>
              <a:srgbClr val="7030A0"/>
            </a:solidFill>
          </a:ln>
        </p:spPr>
      </p:pic>
      <p:sp>
        <p:nvSpPr>
          <p:cNvPr id="2" name="Slide Number Placeholder 1"/>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882144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6739" y="1019306"/>
            <a:ext cx="3484351" cy="1754326"/>
          </a:xfrm>
          <a:prstGeom prst="rect">
            <a:avLst/>
          </a:prstGeom>
          <a:noFill/>
        </p:spPr>
        <p:txBody>
          <a:bodyPr wrap="none" lIns="91440" tIns="45720" rIns="91440" bIns="45720">
            <a:spAutoFit/>
          </a:bodyPr>
          <a:lstStyle/>
          <a:p>
            <a:pPr algn="ctr"/>
            <a:r>
              <a:rPr lang="en-US" sz="5400" b="0" cap="none" spc="0" dirty="0">
                <a:ln w="0"/>
                <a:solidFill>
                  <a:srgbClr val="00B0F0"/>
                </a:solidFill>
                <a:effectLst>
                  <a:outerShdw blurRad="38100" dist="19050" dir="2700000" algn="tl" rotWithShape="0">
                    <a:schemeClr val="dk1">
                      <a:alpha val="40000"/>
                    </a:schemeClr>
                  </a:outerShdw>
                </a:effectLst>
              </a:rPr>
              <a:t>FORMAT C2</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80" y="0"/>
            <a:ext cx="6582097" cy="6858000"/>
          </a:xfrm>
          <a:prstGeom prst="rect">
            <a:avLst/>
          </a:prstGeom>
          <a:ln>
            <a:solidFill>
              <a:srgbClr val="7030A0"/>
            </a:solidFill>
          </a:ln>
        </p:spPr>
      </p:pic>
      <p:sp>
        <p:nvSpPr>
          <p:cNvPr id="2" name="Slide Number Placeholder 1"/>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237327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738" y="345769"/>
            <a:ext cx="3914991" cy="830997"/>
          </a:xfrm>
          <a:prstGeom prst="rect">
            <a:avLst/>
          </a:prstGeom>
          <a:noFill/>
        </p:spPr>
        <p:txBody>
          <a:bodyPr wrap="square" lIns="91440" tIns="45720" rIns="91440" bIns="45720">
            <a:spAutoFit/>
          </a:bodyPr>
          <a:lstStyle/>
          <a:p>
            <a:pPr algn="ctr"/>
            <a:r>
              <a:rPr lang="en-US" sz="4800" dirty="0">
                <a:ln w="0"/>
                <a:solidFill>
                  <a:srgbClr val="00B0F0"/>
                </a:solidFill>
                <a:effectLst>
                  <a:outerShdw blurRad="38100" dist="19050" dir="2700000" algn="tl" rotWithShape="0">
                    <a:schemeClr val="dk1">
                      <a:alpha val="40000"/>
                    </a:schemeClr>
                  </a:outerShdw>
                </a:effectLst>
              </a:rPr>
              <a:t>FORMAT- C3</a:t>
            </a:r>
            <a:endParaRPr lang="en-US" sz="4800" b="0" cap="none" spc="0" dirty="0">
              <a:ln w="0"/>
              <a:solidFill>
                <a:srgbClr val="00B0F0"/>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242" y="0"/>
            <a:ext cx="6907545" cy="6858000"/>
          </a:xfrm>
          <a:prstGeom prst="rect">
            <a:avLst/>
          </a:prstGeom>
          <a:ln>
            <a:solidFill>
              <a:srgbClr val="7030A0"/>
            </a:solidFill>
          </a:ln>
        </p:spPr>
      </p:pic>
      <p:sp>
        <p:nvSpPr>
          <p:cNvPr id="2" name="Slide Number Placeholder 1"/>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468138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437" y="618357"/>
            <a:ext cx="3484351" cy="923330"/>
          </a:xfrm>
          <a:prstGeom prst="rect">
            <a:avLst/>
          </a:prstGeom>
          <a:noFill/>
        </p:spPr>
        <p:txBody>
          <a:bodyPr wrap="none" lIns="91440" tIns="45720" rIns="91440" bIns="45720">
            <a:spAutoFit/>
          </a:bodyPr>
          <a:lstStyle/>
          <a:p>
            <a:pPr algn="ctr"/>
            <a:r>
              <a:rPr lang="en-US" sz="5400" b="0" cap="none" spc="0" dirty="0">
                <a:ln w="0"/>
                <a:solidFill>
                  <a:srgbClr val="00B0F0"/>
                </a:solidFill>
                <a:effectLst>
                  <a:outerShdw blurRad="38100" dist="19050" dir="2700000" algn="tl" rotWithShape="0">
                    <a:schemeClr val="dk1">
                      <a:alpha val="40000"/>
                    </a:schemeClr>
                  </a:outerShdw>
                </a:effectLst>
              </a:rPr>
              <a:t>FORMAT C4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88490"/>
            <a:ext cx="7330439" cy="6858000"/>
          </a:xfrm>
          <a:prstGeom prst="rect">
            <a:avLst/>
          </a:prstGeom>
          <a:solidFill>
            <a:srgbClr val="7030A0"/>
          </a:solidFill>
          <a:ln>
            <a:solidFill>
              <a:srgbClr val="7030A0"/>
            </a:solidFill>
          </a:ln>
        </p:spPr>
      </p:pic>
      <p:sp>
        <p:nvSpPr>
          <p:cNvPr id="3" name="Slide Number Placeholder 2"/>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40701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908" y="301623"/>
            <a:ext cx="3484351" cy="923330"/>
          </a:xfrm>
          <a:prstGeom prst="rect">
            <a:avLst/>
          </a:prstGeom>
          <a:noFill/>
        </p:spPr>
        <p:txBody>
          <a:bodyPr wrap="none" lIns="91440" tIns="45720" rIns="91440" bIns="45720">
            <a:spAutoFit/>
          </a:bodyPr>
          <a:lstStyle/>
          <a:p>
            <a:pPr algn="ctr"/>
            <a:r>
              <a:rPr lang="en-US" sz="5400" b="0" cap="none" spc="0" dirty="0">
                <a:ln w="0"/>
                <a:solidFill>
                  <a:srgbClr val="00B0F0"/>
                </a:solidFill>
                <a:effectLst>
                  <a:outerShdw blurRad="38100" dist="19050" dir="2700000" algn="tl" rotWithShape="0">
                    <a:schemeClr val="dk1">
                      <a:alpha val="40000"/>
                    </a:schemeClr>
                  </a:outerShdw>
                </a:effectLst>
              </a:rPr>
              <a:t>FORMAT C5</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977" b="32903"/>
          <a:stretch>
            <a:fillRect/>
          </a:stretch>
        </p:blipFill>
        <p:spPr>
          <a:xfrm>
            <a:off x="4178710" y="216309"/>
            <a:ext cx="7492179" cy="6381136"/>
          </a:xfrm>
          <a:prstGeom prst="rect">
            <a:avLst/>
          </a:prstGeom>
          <a:ln>
            <a:solidFill>
              <a:srgbClr val="7030A0"/>
            </a:solidFill>
          </a:ln>
        </p:spPr>
      </p:pic>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6215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832" y="432618"/>
            <a:ext cx="2875146" cy="769441"/>
          </a:xfrm>
          <a:prstGeom prst="rect">
            <a:avLst/>
          </a:prstGeom>
          <a:noFill/>
        </p:spPr>
        <p:txBody>
          <a:bodyPr wrap="none" lIns="91440" tIns="45720" rIns="91440" bIns="45720">
            <a:spAutoFit/>
          </a:bodyPr>
          <a:lstStyle/>
          <a:p>
            <a:pPr algn="ctr"/>
            <a:r>
              <a:rPr lang="en-US" sz="4400" b="0" cap="none" spc="0" dirty="0">
                <a:ln w="0"/>
                <a:solidFill>
                  <a:srgbClr val="00B0F0"/>
                </a:solidFill>
                <a:effectLst>
                  <a:outerShdw blurRad="38100" dist="19050" dir="2700000" algn="tl" rotWithShape="0">
                    <a:schemeClr val="dk1">
                      <a:alpha val="40000"/>
                    </a:schemeClr>
                  </a:outerShdw>
                </a:effectLst>
              </a:rPr>
              <a:t>FORMAT C6</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r="500" b="16416"/>
          <a:stretch>
            <a:fillRect/>
          </a:stretch>
        </p:blipFill>
        <p:spPr>
          <a:xfrm>
            <a:off x="4094752" y="167148"/>
            <a:ext cx="7379493" cy="6469626"/>
          </a:xfrm>
          <a:prstGeom prst="rect">
            <a:avLst/>
          </a:prstGeom>
          <a:ln>
            <a:solidFill>
              <a:srgbClr val="7030A0"/>
            </a:solidFill>
          </a:ln>
        </p:spPr>
      </p:pic>
      <p:sp>
        <p:nvSpPr>
          <p:cNvPr id="3" name="Slide Number Placeholder 2"/>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763552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9041" b="32783"/>
          <a:stretch>
            <a:fillRect/>
          </a:stretch>
        </p:blipFill>
        <p:spPr>
          <a:xfrm rot="-5400000">
            <a:off x="7429901" y="2095901"/>
            <a:ext cx="6858001" cy="2666196"/>
          </a:xfrm>
          <a:prstGeom prst="rect">
            <a:avLst/>
          </a:prstGeom>
        </p:spPr>
      </p:pic>
      <p:sp>
        <p:nvSpPr>
          <p:cNvPr id="6" name="Rectangle 5"/>
          <p:cNvSpPr/>
          <p:nvPr/>
        </p:nvSpPr>
        <p:spPr>
          <a:xfrm>
            <a:off x="183832" y="432618"/>
            <a:ext cx="2875146" cy="769441"/>
          </a:xfrm>
          <a:prstGeom prst="rect">
            <a:avLst/>
          </a:prstGeom>
          <a:noFill/>
        </p:spPr>
        <p:txBody>
          <a:bodyPr wrap="none" lIns="91440" tIns="45720" rIns="91440" bIns="45720">
            <a:spAutoFit/>
          </a:bodyPr>
          <a:lstStyle/>
          <a:p>
            <a:pPr algn="ctr"/>
            <a:r>
              <a:rPr lang="en-US" sz="4400" b="0" cap="none" spc="0" dirty="0">
                <a:ln w="0"/>
                <a:solidFill>
                  <a:srgbClr val="00B0F0"/>
                </a:solidFill>
                <a:effectLst>
                  <a:outerShdw blurRad="38100" dist="19050" dir="2700000" algn="tl" rotWithShape="0">
                    <a:schemeClr val="dk1">
                      <a:alpha val="40000"/>
                    </a:schemeClr>
                  </a:outerShdw>
                </a:effectLst>
              </a:rPr>
              <a:t>FORMAT C7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889" y="1"/>
            <a:ext cx="6050484" cy="6858000"/>
          </a:xfrm>
          <a:prstGeom prst="rect">
            <a:avLst/>
          </a:prstGeom>
          <a:ln>
            <a:solidFill>
              <a:srgbClr val="7030A0"/>
            </a:solidFill>
          </a:ln>
        </p:spPr>
      </p:pic>
      <p:sp>
        <p:nvSpPr>
          <p:cNvPr id="2" name="Slide Number Placeholder 1"/>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905467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0657" y="710676"/>
            <a:ext cx="3625095" cy="923330"/>
          </a:xfrm>
          <a:prstGeom prst="rect">
            <a:avLst/>
          </a:prstGeom>
          <a:noFill/>
        </p:spPr>
        <p:txBody>
          <a:bodyPr wrap="square" lIns="91440" tIns="45720" rIns="91440" bIns="45720">
            <a:spAutoFit/>
          </a:bodyPr>
          <a:lstStyle/>
          <a:p>
            <a:pPr algn="ctr"/>
            <a:r>
              <a:rPr lang="en-US" sz="5400" b="0" cap="none" spc="0" dirty="0">
                <a:ln w="0"/>
                <a:solidFill>
                  <a:srgbClr val="00B0F0"/>
                </a:solidFill>
                <a:effectLst>
                  <a:outerShdw blurRad="38100" dist="19050" dir="2700000" algn="tl" rotWithShape="0">
                    <a:schemeClr val="dk1">
                      <a:alpha val="40000"/>
                    </a:schemeClr>
                  </a:outerShdw>
                </a:effectLst>
              </a:rPr>
              <a:t>FORMAT C8</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r="978" b="7144"/>
          <a:stretch>
            <a:fillRect/>
          </a:stretch>
        </p:blipFill>
        <p:spPr>
          <a:xfrm>
            <a:off x="4488042" y="167147"/>
            <a:ext cx="7153286" cy="6440129"/>
          </a:xfrm>
          <a:prstGeom prst="rect">
            <a:avLst/>
          </a:prstGeom>
          <a:ln>
            <a:solidFill>
              <a:srgbClr val="7030A0"/>
            </a:solidFill>
          </a:ln>
        </p:spPr>
      </p:pic>
      <p:sp>
        <p:nvSpPr>
          <p:cNvPr id="2" name="Slide Number Placeholder 1"/>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427174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9238" y="493578"/>
            <a:ext cx="3027496" cy="769441"/>
          </a:xfrm>
          <a:prstGeom prst="rect">
            <a:avLst/>
          </a:prstGeom>
          <a:noFill/>
        </p:spPr>
        <p:txBody>
          <a:bodyPr wrap="none" lIns="91440" tIns="45720" rIns="91440" bIns="45720">
            <a:spAutoFit/>
          </a:bodyPr>
          <a:lstStyle/>
          <a:p>
            <a:pPr algn="ctr"/>
            <a:r>
              <a:rPr lang="en-US" sz="4400" b="0" cap="none" spc="0" dirty="0">
                <a:ln w="0"/>
                <a:solidFill>
                  <a:srgbClr val="00B0F0"/>
                </a:solidFill>
                <a:effectLst>
                  <a:outerShdw blurRad="38100" dist="19050" dir="2700000" algn="tl" rotWithShape="0">
                    <a:schemeClr val="dk1">
                      <a:alpha val="40000"/>
                    </a:schemeClr>
                  </a:outerShdw>
                </a:effectLst>
              </a:rPr>
              <a:t>FORMAT </a:t>
            </a:r>
            <a:r>
              <a:rPr lang="en-US" sz="4400" dirty="0">
                <a:ln w="0"/>
                <a:solidFill>
                  <a:srgbClr val="00B0F0"/>
                </a:solidFill>
                <a:effectLst>
                  <a:outerShdw blurRad="38100" dist="19050" dir="2700000" algn="tl" rotWithShape="0">
                    <a:schemeClr val="dk1">
                      <a:alpha val="40000"/>
                    </a:schemeClr>
                  </a:outerShdw>
                </a:effectLst>
              </a:rPr>
              <a:t>CA</a:t>
            </a:r>
            <a:endParaRPr lang="en-US" sz="4400" b="0" cap="none" spc="0" dirty="0">
              <a:ln w="0"/>
              <a:solidFill>
                <a:srgbClr val="00B0F0"/>
              </a:solidFill>
              <a:effectLst>
                <a:outerShdw blurRad="38100" dist="19050" dir="2700000" algn="tl" rotWithShape="0">
                  <a:schemeClr val="dk1">
                    <a:alpha val="40000"/>
                  </a:schemeClr>
                </a:outerShdw>
              </a:effectLs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86" b="38495"/>
          <a:stretch>
            <a:fillRect/>
          </a:stretch>
        </p:blipFill>
        <p:spPr>
          <a:xfrm>
            <a:off x="3992880" y="432618"/>
            <a:ext cx="7334178" cy="6115664"/>
          </a:xfrm>
          <a:prstGeom prst="rect">
            <a:avLst/>
          </a:prstGeom>
          <a:ln>
            <a:solidFill>
              <a:srgbClr val="7030A0"/>
            </a:solidFill>
          </a:ln>
        </p:spPr>
      </p:pic>
      <p:sp>
        <p:nvSpPr>
          <p:cNvPr id="2" name="Slide Number Placeholder 1"/>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44833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0"/>
            <a:ext cx="12192000" cy="3477875"/>
          </a:xfrm>
          <a:prstGeom prst="rect">
            <a:avLst/>
          </a:prstGeom>
          <a:noFill/>
        </p:spPr>
        <p:txBody>
          <a:bodyPr wrap="square" rtlCol="0">
            <a:spAutoFit/>
          </a:bodyPr>
          <a:lstStyle/>
          <a:p>
            <a:pPr algn="just">
              <a:spcAft>
                <a:spcPts val="1200"/>
              </a:spcAft>
              <a:tabLst>
                <a:tab pos="338138" algn="l"/>
              </a:tabLst>
            </a:pPr>
            <a:r>
              <a:rPr lang="en-US" sz="16600" dirty="0" smtClean="0"/>
              <a:t>Part – </a:t>
            </a:r>
            <a:r>
              <a:rPr lang="en-US" sz="16600" dirty="0"/>
              <a:t>C</a:t>
            </a:r>
          </a:p>
          <a:p>
            <a:pPr>
              <a:spcAft>
                <a:spcPts val="1200"/>
              </a:spcAft>
              <a:tabLst>
                <a:tab pos="338138" algn="l"/>
              </a:tabLst>
            </a:pPr>
            <a:r>
              <a:rPr lang="en-US" sz="4400" dirty="0" smtClean="0"/>
              <a:t>Structure and functions of EEM organs</a:t>
            </a:r>
            <a:endParaRPr lang="en-US" sz="4400" dirty="0"/>
          </a:p>
        </p:txBody>
      </p:sp>
    </p:spTree>
    <p:extLst>
      <p:ext uri="{BB962C8B-B14F-4D97-AF65-F5344CB8AC3E}">
        <p14:creationId xmlns:p14="http://schemas.microsoft.com/office/powerpoint/2010/main" val="892613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118"/>
            <a:ext cx="10515600" cy="753035"/>
          </a:xfrm>
          <a:no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GB" sz="3600" b="1" dirty="0">
                <a:solidFill>
                  <a:schemeClr val="tx1"/>
                </a:solidFill>
              </a:rPr>
              <a:t>Impact of Money Power </a:t>
            </a:r>
            <a:endParaRPr lang="en-IN" sz="3600" b="1" dirty="0">
              <a:solidFill>
                <a:schemeClr val="tx1"/>
              </a:solidFill>
            </a:endParaRPr>
          </a:p>
        </p:txBody>
      </p:sp>
      <p:sp>
        <p:nvSpPr>
          <p:cNvPr id="3" name="Content Placeholder 2"/>
          <p:cNvSpPr>
            <a:spLocks noGrp="1"/>
          </p:cNvSpPr>
          <p:nvPr>
            <p:ph idx="1"/>
          </p:nvPr>
        </p:nvSpPr>
        <p:spPr>
          <a:xfrm>
            <a:off x="402672" y="1115740"/>
            <a:ext cx="10951128" cy="5658387"/>
          </a:xfrm>
        </p:spPr>
        <p:txBody>
          <a:bodyPr>
            <a:normAutofit/>
          </a:bodyPr>
          <a:lstStyle/>
          <a:p>
            <a:pPr marL="549275" indent="-457200" algn="just">
              <a:lnSpc>
                <a:spcPct val="150000"/>
              </a:lnSpc>
              <a:buFont typeface="Wingdings" panose="05000000000000000000" pitchFamily="2" charset="2"/>
              <a:buChar char="Ø"/>
            </a:pPr>
            <a:r>
              <a:rPr lang="en-GB" sz="3200" dirty="0"/>
              <a:t>Uneven playing field and lack of fair competition.</a:t>
            </a:r>
          </a:p>
          <a:p>
            <a:pPr marL="549275" indent="-457200" algn="just">
              <a:lnSpc>
                <a:spcPct val="150000"/>
              </a:lnSpc>
              <a:buFont typeface="Wingdings" panose="05000000000000000000" pitchFamily="2" charset="2"/>
              <a:buChar char="Ø"/>
            </a:pPr>
            <a:r>
              <a:rPr lang="en-GB" sz="3200" dirty="0"/>
              <a:t>Long term detriment to public policy and governance.</a:t>
            </a:r>
          </a:p>
          <a:p>
            <a:pPr marL="549275" indent="-457200" algn="just">
              <a:lnSpc>
                <a:spcPct val="150000"/>
              </a:lnSpc>
              <a:buFont typeface="Wingdings" panose="05000000000000000000" pitchFamily="2" charset="2"/>
              <a:buChar char="Ø"/>
            </a:pPr>
            <a:r>
              <a:rPr lang="en-GB" sz="3200" dirty="0"/>
              <a:t>Tainted governance and Rule of Law undermined.</a:t>
            </a:r>
          </a:p>
          <a:p>
            <a:pPr marL="549275" indent="-457200" algn="just">
              <a:lnSpc>
                <a:spcPct val="150000"/>
              </a:lnSpc>
              <a:buFont typeface="Wingdings" panose="05000000000000000000" pitchFamily="2" charset="2"/>
              <a:buChar char="Ø"/>
            </a:pPr>
            <a:r>
              <a:rPr lang="en-GB" sz="3200" dirty="0"/>
              <a:t>Excessive, illegal &amp; illegitimate expenditure in elections is one of the root causes of corruption and an assault on our democracy and polity.</a:t>
            </a:r>
            <a:endParaRPr lang="en-GB" dirty="0"/>
          </a:p>
          <a:p>
            <a:pPr marL="549275" indent="-457200" algn="just">
              <a:buFont typeface="Wingdings" panose="05000000000000000000" pitchFamily="2" charset="2"/>
              <a:buChar char="Ø"/>
            </a:pPr>
            <a:endParaRPr lang="en-IN"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4</a:t>
            </a:fld>
            <a:endParaRPr lang="en-IN"/>
          </a:p>
        </p:txBody>
      </p:sp>
    </p:spTree>
    <p:extLst>
      <p:ext uri="{BB962C8B-B14F-4D97-AF65-F5344CB8AC3E}">
        <p14:creationId xmlns:p14="http://schemas.microsoft.com/office/powerpoint/2010/main" val="1891166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EXPENDITURE MONITORING MACHINERY"/>
          <p:cNvSpPr txBox="1">
            <a:spLocks noGrp="1"/>
          </p:cNvSpPr>
          <p:nvPr>
            <p:ph type="title" idx="4294967295"/>
          </p:nvPr>
        </p:nvSpPr>
        <p:spPr>
          <a:xfrm>
            <a:off x="0" y="461963"/>
            <a:ext cx="12192000" cy="677862"/>
          </a:xfrm>
          <a:prstGeom prst="rect">
            <a:avLst/>
          </a:prstGeom>
          <a:solidFill>
            <a:schemeClr val="bg1"/>
          </a:solidFill>
          <a:ln w="57150">
            <a:noFill/>
          </a:ln>
        </p:spPr>
        <p:txBody>
          <a:bodyPr>
            <a:normAutofit/>
          </a:bodyPr>
          <a:lstStyle>
            <a:lvl1pPr>
              <a:defRPr sz="2800" b="1">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pPr algn="ctr"/>
            <a:r>
              <a:rPr lang="en-IN" dirty="0" smtClean="0">
                <a:solidFill>
                  <a:schemeClr val="tx1">
                    <a:lumMod val="95000"/>
                    <a:lumOff val="5000"/>
                  </a:schemeClr>
                </a:solidFill>
                <a:latin typeface="+mj-lt"/>
              </a:rPr>
              <a:t>     </a:t>
            </a:r>
            <a:r>
              <a:rPr lang="en-IN" sz="3100" dirty="0" smtClean="0">
                <a:solidFill>
                  <a:schemeClr val="tx1">
                    <a:lumMod val="95000"/>
                    <a:lumOff val="5000"/>
                  </a:schemeClr>
                </a:solidFill>
                <a:latin typeface="+mj-lt"/>
              </a:rPr>
              <a:t>Expenditure monitoring machinery</a:t>
            </a:r>
            <a:endParaRPr lang="en-IN" sz="3600" dirty="0">
              <a:solidFill>
                <a:schemeClr val="tx1">
                  <a:lumMod val="95000"/>
                  <a:lumOff val="5000"/>
                </a:schemeClr>
              </a:solidFill>
              <a:latin typeface="+mj-lt"/>
            </a:endParaRPr>
          </a:p>
        </p:txBody>
      </p:sp>
      <p:sp>
        <p:nvSpPr>
          <p:cNvPr id="226" name="Expenditure Observer (EO)…"/>
          <p:cNvSpPr txBox="1">
            <a:spLocks noGrp="1"/>
          </p:cNvSpPr>
          <p:nvPr>
            <p:ph type="body" idx="4294967295"/>
          </p:nvPr>
        </p:nvSpPr>
        <p:spPr>
          <a:xfrm>
            <a:off x="0" y="1589088"/>
            <a:ext cx="9561513" cy="4695825"/>
          </a:xfrm>
          <a:prstGeom prst="rect">
            <a:avLst/>
          </a:prstGeom>
        </p:spPr>
        <p:txBody>
          <a:bodyPr>
            <a:normAutofit/>
          </a:bodyPr>
          <a:lstStyle/>
          <a:p>
            <a:pPr>
              <a:lnSpc>
                <a:spcPct val="90000"/>
              </a:lnSpc>
              <a:defRPr sz="2800"/>
            </a:pPr>
            <a:r>
              <a:rPr sz="2800" dirty="0">
                <a:cs typeface="Times New Roman" panose="02020603050405020304" pitchFamily="18" charset="0"/>
              </a:rPr>
              <a:t>Expenditure Observer (EO)</a:t>
            </a:r>
          </a:p>
          <a:p>
            <a:pPr>
              <a:lnSpc>
                <a:spcPct val="90000"/>
              </a:lnSpc>
              <a:defRPr sz="2800"/>
            </a:pPr>
            <a:r>
              <a:rPr sz="2800" dirty="0">
                <a:cs typeface="Times New Roman" panose="02020603050405020304" pitchFamily="18" charset="0"/>
              </a:rPr>
              <a:t>Asst. Expenditure Observer (AEO)</a:t>
            </a:r>
          </a:p>
          <a:p>
            <a:pPr>
              <a:lnSpc>
                <a:spcPct val="90000"/>
              </a:lnSpc>
              <a:defRPr sz="2800"/>
            </a:pPr>
            <a:r>
              <a:rPr sz="2800" dirty="0">
                <a:cs typeface="Times New Roman" panose="02020603050405020304" pitchFamily="18" charset="0"/>
              </a:rPr>
              <a:t>Flying Squad</a:t>
            </a:r>
            <a:r>
              <a:rPr lang="en-US" sz="2800" dirty="0">
                <a:cs typeface="Times New Roman" panose="02020603050405020304" pitchFamily="18" charset="0"/>
              </a:rPr>
              <a:t>s</a:t>
            </a:r>
            <a:r>
              <a:rPr sz="2800" dirty="0">
                <a:cs typeface="Times New Roman" panose="02020603050405020304" pitchFamily="18" charset="0"/>
              </a:rPr>
              <a:t> and Static Surveillance Teams (FS and SST)</a:t>
            </a:r>
          </a:p>
          <a:p>
            <a:pPr>
              <a:lnSpc>
                <a:spcPct val="90000"/>
              </a:lnSpc>
              <a:defRPr sz="2800"/>
            </a:pPr>
            <a:r>
              <a:rPr sz="2800" dirty="0">
                <a:cs typeface="Times New Roman" panose="02020603050405020304" pitchFamily="18" charset="0"/>
              </a:rPr>
              <a:t>Video Surveillance Team</a:t>
            </a:r>
            <a:r>
              <a:rPr lang="en-US" sz="2800" dirty="0">
                <a:cs typeface="Times New Roman" panose="02020603050405020304" pitchFamily="18" charset="0"/>
              </a:rPr>
              <a:t>s</a:t>
            </a:r>
            <a:r>
              <a:rPr sz="2800" dirty="0">
                <a:cs typeface="Times New Roman" panose="02020603050405020304" pitchFamily="18" charset="0"/>
              </a:rPr>
              <a:t> (VST)</a:t>
            </a:r>
          </a:p>
          <a:p>
            <a:pPr>
              <a:lnSpc>
                <a:spcPct val="90000"/>
              </a:lnSpc>
              <a:defRPr sz="2800"/>
            </a:pPr>
            <a:r>
              <a:rPr sz="2800" dirty="0">
                <a:cs typeface="Times New Roman" panose="02020603050405020304" pitchFamily="18" charset="0"/>
              </a:rPr>
              <a:t>Video Viewing Team (VVT)</a:t>
            </a:r>
          </a:p>
          <a:p>
            <a:pPr>
              <a:lnSpc>
                <a:spcPct val="90000"/>
              </a:lnSpc>
              <a:defRPr sz="2800"/>
            </a:pPr>
            <a:r>
              <a:rPr sz="2800" dirty="0">
                <a:cs typeface="Times New Roman" panose="02020603050405020304" pitchFamily="18" charset="0"/>
              </a:rPr>
              <a:t>Accounting Team</a:t>
            </a:r>
          </a:p>
          <a:p>
            <a:pPr>
              <a:lnSpc>
                <a:spcPct val="90000"/>
              </a:lnSpc>
              <a:defRPr sz="2800"/>
            </a:pPr>
            <a:r>
              <a:rPr sz="2800" dirty="0">
                <a:cs typeface="Times New Roman" panose="02020603050405020304" pitchFamily="18" charset="0"/>
              </a:rPr>
              <a:t>Excise team</a:t>
            </a:r>
          </a:p>
          <a:p>
            <a:pPr>
              <a:lnSpc>
                <a:spcPct val="90000"/>
              </a:lnSpc>
              <a:defRPr sz="2800"/>
            </a:pPr>
            <a:r>
              <a:rPr sz="2800" dirty="0">
                <a:cs typeface="Times New Roman" panose="02020603050405020304" pitchFamily="18" charset="0"/>
              </a:rPr>
              <a:t>Media Certification and Monitoring Committee (MCMC</a:t>
            </a:r>
            <a:r>
              <a:rPr sz="2800" dirty="0" smtClean="0">
                <a:cs typeface="Times New Roman" panose="02020603050405020304" pitchFamily="18" charset="0"/>
              </a:rPr>
              <a:t>)</a:t>
            </a:r>
            <a:endParaRPr lang="en-GB" sz="2800" dirty="0" smtClean="0">
              <a:cs typeface="Times New Roman" panose="02020603050405020304" pitchFamily="18" charset="0"/>
            </a:endParaRPr>
          </a:p>
          <a:p>
            <a:pPr>
              <a:lnSpc>
                <a:spcPct val="90000"/>
              </a:lnSpc>
              <a:defRPr sz="2800"/>
            </a:pPr>
            <a:r>
              <a:rPr lang="en-US" sz="2800" dirty="0" smtClean="0">
                <a:cs typeface="Times New Roman" panose="02020603050405020304" pitchFamily="18" charset="0"/>
              </a:rPr>
              <a:t>District Expenditure Monitoring Committee (</a:t>
            </a:r>
            <a:r>
              <a:rPr lang="en-US" sz="2800" dirty="0">
                <a:cs typeface="Times New Roman" panose="02020603050405020304" pitchFamily="18" charset="0"/>
              </a:rPr>
              <a:t>DEMC)</a:t>
            </a:r>
          </a:p>
          <a:p>
            <a:pPr>
              <a:lnSpc>
                <a:spcPct val="90000"/>
              </a:lnSpc>
              <a:defRPr sz="2800"/>
            </a:pPr>
            <a:endParaRPr sz="2800" dirty="0">
              <a:cs typeface="Times New Roman" panose="02020603050405020304" pitchFamily="18" charset="0"/>
            </a:endParaRPr>
          </a:p>
        </p:txBody>
      </p:sp>
      <p:sp>
        <p:nvSpPr>
          <p:cNvPr id="227" name="32"/>
          <p:cNvSpPr txBox="1"/>
          <p:nvPr/>
        </p:nvSpPr>
        <p:spPr>
          <a:xfrm>
            <a:off x="9247801" y="5840734"/>
            <a:ext cx="540069" cy="307339"/>
          </a:xfrm>
          <a:prstGeom prst="rect">
            <a:avLst/>
          </a:prstGeom>
          <a:ln w="12700">
            <a:miter lim="400000"/>
          </a:ln>
        </p:spPr>
        <p:txBody>
          <a:bodyPr lIns="45718" tIns="45718" rIns="45718" bIns="45718" anchor="ctr">
            <a:spAutoFit/>
          </a:bodyPr>
          <a:lstStyle>
            <a:lvl1pPr algn="ctr">
              <a:defRPr sz="1400" b="1">
                <a:solidFill>
                  <a:srgbClr val="FFFFFF"/>
                </a:solidFill>
                <a:latin typeface="Century Schoolbook" panose="02040604050505020304"/>
                <a:ea typeface="Century Schoolbook" panose="02040604050505020304"/>
                <a:cs typeface="Century Schoolbook" panose="02040604050505020304"/>
                <a:sym typeface="Century Schoolbook" panose="02040604050505020304"/>
              </a:defRPr>
            </a:lvl1pPr>
          </a:lstStyle>
          <a:p>
            <a:r>
              <a:t>32</a:t>
            </a:r>
          </a:p>
        </p:txBody>
      </p:sp>
      <p:sp>
        <p:nvSpPr>
          <p:cNvPr id="8" name="TextBox 7"/>
          <p:cNvSpPr txBox="1"/>
          <p:nvPr/>
        </p:nvSpPr>
        <p:spPr>
          <a:xfrm>
            <a:off x="9889588" y="628825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2" name="Slide Number Placeholder 1"/>
          <p:cNvSpPr>
            <a:spLocks noGrp="1"/>
          </p:cNvSpPr>
          <p:nvPr>
            <p:ph type="sldNum" sz="quarter" idx="2"/>
          </p:nvPr>
        </p:nvSpPr>
        <p:spPr/>
        <p:txBody>
          <a:bodyPr/>
          <a:lstStyle/>
          <a:p>
            <a:fld id="{86CB4B4D-7CA3-9044-876B-883B54F8677D}" type="slidenum">
              <a:rPr lang="en-IN" smtClean="0"/>
              <a:pPr/>
              <a:t>40</a:t>
            </a:fld>
            <a:endParaRPr lang="en-IN"/>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p:cNvGrpSpPr/>
          <p:nvPr/>
        </p:nvGrpSpPr>
        <p:grpSpPr>
          <a:xfrm>
            <a:off x="439867" y="5000630"/>
            <a:ext cx="2295288" cy="714375"/>
            <a:chOff x="0" y="0"/>
            <a:chExt cx="2590800" cy="714375"/>
          </a:xfrm>
          <a:noFill/>
        </p:grpSpPr>
        <p:sp>
          <p:nvSpPr>
            <p:cNvPr id="248" name="Rectangle"/>
            <p:cNvSpPr/>
            <p:nvPr/>
          </p:nvSpPr>
          <p:spPr>
            <a:xfrm>
              <a:off x="0" y="0"/>
              <a:ext cx="2590801" cy="714375"/>
            </a:xfrm>
            <a:prstGeom prst="rect">
              <a:avLst/>
            </a:prstGeom>
            <a:grpFill/>
            <a:ln w="25400" cap="flat">
              <a:solidFill>
                <a:srgbClr val="000000"/>
              </a:solidFill>
              <a:prstDash val="solid"/>
              <a:round/>
            </a:ln>
            <a:effectLst/>
          </p:spPr>
          <p:txBody>
            <a:bodyPr wrap="square" lIns="45718" tIns="45718" rIns="45718" bIns="45718" numCol="1" anchor="ctr">
              <a:noAutofit/>
            </a:bodyPr>
            <a:lstStyle/>
            <a:p>
              <a:pPr algn="ctr">
                <a:defRPr sz="2400">
                  <a:latin typeface="Century Schoolbook" panose="02040604050505020304"/>
                  <a:ea typeface="Century Schoolbook" panose="02040604050505020304"/>
                  <a:cs typeface="Century Schoolbook" panose="02040604050505020304"/>
                  <a:sym typeface="Century Schoolbook" panose="02040604050505020304"/>
                </a:defRPr>
              </a:pPr>
              <a:endParaRPr sz="2400"/>
            </a:p>
          </p:txBody>
        </p:sp>
        <p:sp>
          <p:nvSpPr>
            <p:cNvPr id="249" name="VST"/>
            <p:cNvSpPr txBox="1"/>
            <p:nvPr/>
          </p:nvSpPr>
          <p:spPr>
            <a:xfrm>
              <a:off x="0" y="127316"/>
              <a:ext cx="2590801" cy="459739"/>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sz="2400">
                  <a:latin typeface="Century Schoolbook" panose="02040604050505020304"/>
                  <a:ea typeface="Century Schoolbook" panose="02040604050505020304"/>
                  <a:cs typeface="Century Schoolbook" panose="02040604050505020304"/>
                  <a:sym typeface="Century Schoolbook" panose="02040604050505020304"/>
                </a:defRPr>
              </a:lvl1pPr>
            </a:lstStyle>
            <a:p>
              <a:r>
                <a:t>VST</a:t>
              </a:r>
            </a:p>
          </p:txBody>
        </p:sp>
      </p:grpSp>
      <p:sp>
        <p:nvSpPr>
          <p:cNvPr id="251" name="Line"/>
          <p:cNvSpPr/>
          <p:nvPr/>
        </p:nvSpPr>
        <p:spPr>
          <a:xfrm>
            <a:off x="1481748" y="5716587"/>
            <a:ext cx="1" cy="417514"/>
          </a:xfrm>
          <a:prstGeom prst="line">
            <a:avLst/>
          </a:prstGeom>
          <a:ln w="31750">
            <a:solidFill>
              <a:srgbClr val="000000"/>
            </a:solidFill>
            <a:tailEnd type="triangle"/>
          </a:ln>
        </p:spPr>
        <p:txBody>
          <a:bodyPr lIns="45718" tIns="45718" rIns="45718" bIns="45718"/>
          <a:lstStyle/>
          <a:p>
            <a:endParaRPr/>
          </a:p>
        </p:txBody>
      </p:sp>
      <p:grpSp>
        <p:nvGrpSpPr>
          <p:cNvPr id="3" name="Group"/>
          <p:cNvGrpSpPr/>
          <p:nvPr/>
        </p:nvGrpSpPr>
        <p:grpSpPr>
          <a:xfrm>
            <a:off x="4777283" y="2371726"/>
            <a:ext cx="2551257" cy="1057279"/>
            <a:chOff x="0" y="0"/>
            <a:chExt cx="2879725" cy="1057278"/>
          </a:xfrm>
          <a:noFill/>
        </p:grpSpPr>
        <p:sp>
          <p:nvSpPr>
            <p:cNvPr id="252" name="Rectangle"/>
            <p:cNvSpPr/>
            <p:nvPr/>
          </p:nvSpPr>
          <p:spPr>
            <a:xfrm>
              <a:off x="0" y="0"/>
              <a:ext cx="2879725" cy="1057278"/>
            </a:xfrm>
            <a:prstGeom prst="rect">
              <a:avLst/>
            </a:prstGeom>
            <a:grpFill/>
            <a:ln w="25400" cap="flat">
              <a:solidFill>
                <a:srgbClr val="000000"/>
              </a:solidFill>
              <a:prstDash val="solid"/>
              <a:round/>
            </a:ln>
            <a:effectLst/>
          </p:spPr>
          <p:txBody>
            <a:bodyPr wrap="square" lIns="45718" tIns="45718" rIns="45718" bIns="45718" numCol="1" anchor="ctr">
              <a:noAutofit/>
            </a:bodyPr>
            <a:lstStyle/>
            <a:p>
              <a:pPr algn="ctr">
                <a:defRPr>
                  <a:latin typeface="Century Schoolbook" panose="02040604050505020304"/>
                  <a:ea typeface="Century Schoolbook" panose="02040604050505020304"/>
                  <a:cs typeface="Century Schoolbook" panose="02040604050505020304"/>
                  <a:sym typeface="Century Schoolbook" panose="02040604050505020304"/>
                </a:defRPr>
              </a:pPr>
              <a:endParaRPr/>
            </a:p>
          </p:txBody>
        </p:sp>
        <p:sp>
          <p:nvSpPr>
            <p:cNvPr id="253" name="Complaint monitoring control room &amp; 24x7 Call Centre"/>
            <p:cNvSpPr txBox="1"/>
            <p:nvPr/>
          </p:nvSpPr>
          <p:spPr>
            <a:xfrm>
              <a:off x="0" y="66977"/>
              <a:ext cx="2879725" cy="923325"/>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a:latin typeface="Century Schoolbook" panose="02040604050505020304"/>
                  <a:ea typeface="Century Schoolbook" panose="02040604050505020304"/>
                  <a:cs typeface="Century Schoolbook" panose="02040604050505020304"/>
                  <a:sym typeface="Century Schoolbook" panose="02040604050505020304"/>
                </a:defRPr>
              </a:lvl1pPr>
            </a:lstStyle>
            <a:p>
              <a:r>
                <a:t>Complaint monitoring control room &amp; 24x7 Call Centre</a:t>
              </a:r>
            </a:p>
          </p:txBody>
        </p:sp>
      </p:grpSp>
      <p:grpSp>
        <p:nvGrpSpPr>
          <p:cNvPr id="4" name="Group"/>
          <p:cNvGrpSpPr/>
          <p:nvPr/>
        </p:nvGrpSpPr>
        <p:grpSpPr>
          <a:xfrm>
            <a:off x="1579069" y="857232"/>
            <a:ext cx="3572324" cy="707882"/>
            <a:chOff x="-1" y="-14305"/>
            <a:chExt cx="4032253" cy="707881"/>
          </a:xfrm>
          <a:noFill/>
        </p:grpSpPr>
        <p:sp>
          <p:nvSpPr>
            <p:cNvPr id="255" name="Rectangle"/>
            <p:cNvSpPr/>
            <p:nvPr/>
          </p:nvSpPr>
          <p:spPr>
            <a:xfrm>
              <a:off x="-1" y="-1"/>
              <a:ext cx="4032253" cy="592140"/>
            </a:xfrm>
            <a:prstGeom prst="rect">
              <a:avLst/>
            </a:prstGeom>
            <a:grpFill/>
            <a:ln w="25400" cap="flat">
              <a:solidFill>
                <a:srgbClr val="000000"/>
              </a:solidFill>
              <a:prstDash val="solid"/>
              <a:round/>
            </a:ln>
            <a:effectLst/>
          </p:spPr>
          <p:txBody>
            <a:bodyPr wrap="square" lIns="45718" tIns="45718" rIns="45718" bIns="45718" numCol="1" anchor="ctr">
              <a:noAutofit/>
            </a:bodyPr>
            <a:lstStyle/>
            <a:p>
              <a:pPr algn="ctr">
                <a:defRPr sz="2000" b="1">
                  <a:latin typeface="Century Schoolbook" panose="02040604050505020304"/>
                  <a:ea typeface="Century Schoolbook" panose="02040604050505020304"/>
                  <a:cs typeface="Century Schoolbook" panose="02040604050505020304"/>
                  <a:sym typeface="Century Schoolbook" panose="02040604050505020304"/>
                </a:defRPr>
              </a:pPr>
              <a:endParaRPr sz="2000"/>
            </a:p>
          </p:txBody>
        </p:sp>
        <p:sp>
          <p:nvSpPr>
            <p:cNvPr id="256" name="Expenditure Monitoring Cell"/>
            <p:cNvSpPr txBox="1"/>
            <p:nvPr/>
          </p:nvSpPr>
          <p:spPr>
            <a:xfrm>
              <a:off x="-1" y="-14305"/>
              <a:ext cx="4032253" cy="707881"/>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sz="2000" b="1">
                  <a:latin typeface="Century Schoolbook" panose="02040604050505020304"/>
                  <a:ea typeface="Century Schoolbook" panose="02040604050505020304"/>
                  <a:cs typeface="Century Schoolbook" panose="02040604050505020304"/>
                  <a:sym typeface="Century Schoolbook" panose="02040604050505020304"/>
                </a:defRPr>
              </a:lvl1pPr>
            </a:lstStyle>
            <a:p>
              <a:r>
                <a:t>Expenditure Monitoring Cell</a:t>
              </a:r>
            </a:p>
          </p:txBody>
        </p:sp>
      </p:grpSp>
      <p:grpSp>
        <p:nvGrpSpPr>
          <p:cNvPr id="5" name="Group"/>
          <p:cNvGrpSpPr/>
          <p:nvPr/>
        </p:nvGrpSpPr>
        <p:grpSpPr>
          <a:xfrm>
            <a:off x="278127" y="2205039"/>
            <a:ext cx="1998537" cy="1368428"/>
            <a:chOff x="-1" y="0"/>
            <a:chExt cx="2255842" cy="1368426"/>
          </a:xfrm>
          <a:noFill/>
        </p:grpSpPr>
        <p:sp>
          <p:nvSpPr>
            <p:cNvPr id="258" name="Rectangle"/>
            <p:cNvSpPr/>
            <p:nvPr/>
          </p:nvSpPr>
          <p:spPr>
            <a:xfrm>
              <a:off x="-1" y="0"/>
              <a:ext cx="2255841" cy="1368426"/>
            </a:xfrm>
            <a:prstGeom prst="rect">
              <a:avLst/>
            </a:prstGeom>
            <a:grpFill/>
            <a:ln w="25400" cap="flat">
              <a:solidFill>
                <a:srgbClr val="000000"/>
              </a:solidFill>
              <a:prstDash val="solid"/>
              <a:round/>
            </a:ln>
            <a:effectLst/>
          </p:spPr>
          <p:txBody>
            <a:bodyPr wrap="square" lIns="45718" tIns="45718" rIns="45718" bIns="45718" numCol="1" anchor="ctr">
              <a:noAutofit/>
            </a:bodyPr>
            <a:lstStyle/>
            <a:p>
              <a:pPr algn="ctr">
                <a:defRPr sz="2400">
                  <a:latin typeface="Century Schoolbook" panose="02040604050505020304"/>
                  <a:ea typeface="Century Schoolbook" panose="02040604050505020304"/>
                  <a:cs typeface="Century Schoolbook" panose="02040604050505020304"/>
                  <a:sym typeface="Century Schoolbook" panose="02040604050505020304"/>
                </a:defRPr>
              </a:pPr>
              <a:endParaRPr sz="2400"/>
            </a:p>
          </p:txBody>
        </p:sp>
        <p:sp>
          <p:nvSpPr>
            <p:cNvPr id="259" name="MCMC…"/>
            <p:cNvSpPr txBox="1"/>
            <p:nvPr/>
          </p:nvSpPr>
          <p:spPr>
            <a:xfrm>
              <a:off x="-1" y="84050"/>
              <a:ext cx="2255842" cy="1200323"/>
            </a:xfrm>
            <a:prstGeom prst="rect">
              <a:avLst/>
            </a:prstGeom>
            <a:grpFill/>
            <a:ln w="12700" cap="flat">
              <a:solidFill>
                <a:srgbClr val="000000"/>
              </a:solidFill>
              <a:miter lim="400000"/>
            </a:ln>
            <a:effectLst/>
          </p:spPr>
          <p:txBody>
            <a:bodyPr wrap="square" lIns="45718" tIns="45718" rIns="45718" bIns="45718" numCol="1" anchor="ctr">
              <a:spAutoFit/>
            </a:bodyPr>
            <a:lstStyle/>
            <a:p>
              <a:pPr algn="ctr">
                <a:defRPr sz="2400">
                  <a:latin typeface="Century Schoolbook" panose="02040604050505020304"/>
                  <a:ea typeface="Century Schoolbook" panose="02040604050505020304"/>
                  <a:cs typeface="Century Schoolbook" panose="02040604050505020304"/>
                  <a:sym typeface="Century Schoolbook" panose="02040604050505020304"/>
                </a:defRPr>
              </a:pPr>
              <a:r>
                <a:rPr sz="2400"/>
                <a:t>MCMC</a:t>
              </a:r>
            </a:p>
            <a:p>
              <a:pPr algn="ctr">
                <a:defRPr sz="2400">
                  <a:latin typeface="Century Schoolbook" panose="02040604050505020304"/>
                  <a:ea typeface="Century Schoolbook" panose="02040604050505020304"/>
                  <a:cs typeface="Century Schoolbook" panose="02040604050505020304"/>
                  <a:sym typeface="Century Schoolbook" panose="02040604050505020304"/>
                </a:defRPr>
              </a:pPr>
              <a:r>
                <a:rPr sz="2400"/>
                <a:t>(Dist./ State Level)</a:t>
              </a:r>
            </a:p>
          </p:txBody>
        </p:sp>
      </p:grpSp>
      <p:grpSp>
        <p:nvGrpSpPr>
          <p:cNvPr id="6" name="Group"/>
          <p:cNvGrpSpPr/>
          <p:nvPr/>
        </p:nvGrpSpPr>
        <p:grpSpPr>
          <a:xfrm>
            <a:off x="2413083" y="3328515"/>
            <a:ext cx="2295287" cy="1015659"/>
            <a:chOff x="0" y="-1"/>
            <a:chExt cx="2590800" cy="1015658"/>
          </a:xfrm>
          <a:noFill/>
        </p:grpSpPr>
        <p:sp>
          <p:nvSpPr>
            <p:cNvPr id="261" name="Rectangle"/>
            <p:cNvSpPr/>
            <p:nvPr/>
          </p:nvSpPr>
          <p:spPr>
            <a:xfrm>
              <a:off x="0" y="29051"/>
              <a:ext cx="2590800" cy="642939"/>
            </a:xfrm>
            <a:prstGeom prst="rect">
              <a:avLst/>
            </a:prstGeom>
            <a:grpFill/>
            <a:ln w="25400" cap="flat">
              <a:solidFill>
                <a:srgbClr val="000000"/>
              </a:solidFill>
              <a:prstDash val="solid"/>
              <a:round/>
            </a:ln>
            <a:effectLst/>
          </p:spPr>
          <p:txBody>
            <a:bodyPr wrap="square" lIns="45718" tIns="45718" rIns="45718" bIns="45718" numCol="1" anchor="ctr">
              <a:noAutofit/>
            </a:bodyPr>
            <a:lstStyle/>
            <a:p>
              <a:pPr algn="ctr">
                <a:defRPr sz="2000" b="1">
                  <a:latin typeface="Century Schoolbook" panose="02040604050505020304"/>
                  <a:ea typeface="Century Schoolbook" panose="02040604050505020304"/>
                  <a:cs typeface="Century Schoolbook" panose="02040604050505020304"/>
                  <a:sym typeface="Century Schoolbook" panose="02040604050505020304"/>
                </a:defRPr>
              </a:pPr>
              <a:endParaRPr sz="2000"/>
            </a:p>
          </p:txBody>
        </p:sp>
        <p:sp>
          <p:nvSpPr>
            <p:cNvPr id="262" name="Accounting Team…"/>
            <p:cNvSpPr txBox="1"/>
            <p:nvPr/>
          </p:nvSpPr>
          <p:spPr>
            <a:xfrm>
              <a:off x="0" y="-1"/>
              <a:ext cx="2590800" cy="1015658"/>
            </a:xfrm>
            <a:prstGeom prst="rect">
              <a:avLst/>
            </a:prstGeom>
            <a:grpFill/>
            <a:ln w="12700" cap="flat">
              <a:solidFill>
                <a:srgbClr val="000000"/>
              </a:solidFill>
              <a:miter lim="400000"/>
            </a:ln>
            <a:effectLst/>
          </p:spPr>
          <p:txBody>
            <a:bodyPr wrap="square" lIns="45718" tIns="45718" rIns="45718" bIns="45718" numCol="1" anchor="ctr">
              <a:spAutoFit/>
            </a:bodyPr>
            <a:lstStyle/>
            <a:p>
              <a:pPr algn="ctr">
                <a:defRPr sz="2000" b="1">
                  <a:latin typeface="Century Schoolbook" panose="02040604050505020304"/>
                  <a:ea typeface="Century Schoolbook" panose="02040604050505020304"/>
                  <a:cs typeface="Century Schoolbook" panose="02040604050505020304"/>
                  <a:sym typeface="Century Schoolbook" panose="02040604050505020304"/>
                </a:defRPr>
              </a:pPr>
              <a:r>
                <a:rPr sz="2000"/>
                <a:t>Accounting Team</a:t>
              </a:r>
            </a:p>
            <a:p>
              <a:pPr algn="ctr">
                <a:defRPr sz="2000" b="1">
                  <a:latin typeface="Century Schoolbook" panose="02040604050505020304"/>
                  <a:ea typeface="Century Schoolbook" panose="02040604050505020304"/>
                  <a:cs typeface="Century Schoolbook" panose="02040604050505020304"/>
                  <a:sym typeface="Century Schoolbook" panose="02040604050505020304"/>
                </a:defRPr>
              </a:pPr>
              <a:r>
                <a:rPr sz="2000"/>
                <a:t>(SOR / FE )</a:t>
              </a:r>
            </a:p>
          </p:txBody>
        </p:sp>
      </p:grpSp>
      <p:grpSp>
        <p:nvGrpSpPr>
          <p:cNvPr id="7" name="Group"/>
          <p:cNvGrpSpPr/>
          <p:nvPr/>
        </p:nvGrpSpPr>
        <p:grpSpPr>
          <a:xfrm>
            <a:off x="439867" y="4171477"/>
            <a:ext cx="2295288" cy="459739"/>
            <a:chOff x="0" y="0"/>
            <a:chExt cx="2590800" cy="459738"/>
          </a:xfrm>
          <a:noFill/>
        </p:grpSpPr>
        <p:sp>
          <p:nvSpPr>
            <p:cNvPr id="264" name="Rectangle"/>
            <p:cNvSpPr/>
            <p:nvPr/>
          </p:nvSpPr>
          <p:spPr>
            <a:xfrm>
              <a:off x="0" y="49688"/>
              <a:ext cx="2590801" cy="360365"/>
            </a:xfrm>
            <a:prstGeom prst="rect">
              <a:avLst/>
            </a:prstGeom>
            <a:grpFill/>
            <a:ln w="25400" cap="flat">
              <a:solidFill>
                <a:srgbClr val="000000"/>
              </a:solidFill>
              <a:prstDash val="solid"/>
              <a:round/>
            </a:ln>
            <a:effectLst/>
          </p:spPr>
          <p:txBody>
            <a:bodyPr wrap="square" lIns="45718" tIns="45718" rIns="45718" bIns="45718" numCol="1" anchor="ctr">
              <a:noAutofit/>
            </a:bodyPr>
            <a:lstStyle/>
            <a:p>
              <a:pPr algn="ctr">
                <a:defRPr sz="2400">
                  <a:latin typeface="Century Schoolbook" panose="02040604050505020304"/>
                  <a:ea typeface="Century Schoolbook" panose="02040604050505020304"/>
                  <a:cs typeface="Century Schoolbook" panose="02040604050505020304"/>
                  <a:sym typeface="Century Schoolbook" panose="02040604050505020304"/>
                </a:defRPr>
              </a:pPr>
              <a:endParaRPr sz="2400"/>
            </a:p>
          </p:txBody>
        </p:sp>
        <p:sp>
          <p:nvSpPr>
            <p:cNvPr id="265" name="VVT"/>
            <p:cNvSpPr txBox="1"/>
            <p:nvPr/>
          </p:nvSpPr>
          <p:spPr>
            <a:xfrm>
              <a:off x="0" y="0"/>
              <a:ext cx="2590801" cy="459738"/>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sz="2400">
                  <a:latin typeface="Century Schoolbook" panose="02040604050505020304"/>
                  <a:ea typeface="Century Schoolbook" panose="02040604050505020304"/>
                  <a:cs typeface="Century Schoolbook" panose="02040604050505020304"/>
                  <a:sym typeface="Century Schoolbook" panose="02040604050505020304"/>
                </a:defRPr>
              </a:lvl1pPr>
            </a:lstStyle>
            <a:p>
              <a:r>
                <a:t>VVT</a:t>
              </a:r>
            </a:p>
          </p:txBody>
        </p:sp>
      </p:grpSp>
      <p:grpSp>
        <p:nvGrpSpPr>
          <p:cNvPr id="8" name="Group"/>
          <p:cNvGrpSpPr/>
          <p:nvPr/>
        </p:nvGrpSpPr>
        <p:grpSpPr>
          <a:xfrm>
            <a:off x="5341259" y="4929187"/>
            <a:ext cx="1772096" cy="785814"/>
            <a:chOff x="0" y="0"/>
            <a:chExt cx="2000250" cy="785813"/>
          </a:xfrm>
          <a:noFill/>
        </p:grpSpPr>
        <p:sp>
          <p:nvSpPr>
            <p:cNvPr id="267" name="Rectangle"/>
            <p:cNvSpPr/>
            <p:nvPr/>
          </p:nvSpPr>
          <p:spPr>
            <a:xfrm>
              <a:off x="0" y="-1"/>
              <a:ext cx="2000250" cy="785815"/>
            </a:xfrm>
            <a:prstGeom prst="rect">
              <a:avLst/>
            </a:prstGeom>
            <a:grpFill/>
            <a:ln w="25400" cap="flat">
              <a:solidFill>
                <a:srgbClr val="000000"/>
              </a:solidFill>
              <a:prstDash val="solid"/>
              <a:round/>
            </a:ln>
            <a:effectLst/>
          </p:spPr>
          <p:txBody>
            <a:bodyPr wrap="square" lIns="45718" tIns="45718" rIns="45718" bIns="45718" numCol="1" anchor="ctr">
              <a:noAutofit/>
            </a:bodyPr>
            <a:lstStyle/>
            <a:p>
              <a:pPr algn="ctr">
                <a:defRPr sz="2400">
                  <a:latin typeface="Century Schoolbook" panose="02040604050505020304"/>
                  <a:ea typeface="Century Schoolbook" panose="02040604050505020304"/>
                  <a:cs typeface="Century Schoolbook" panose="02040604050505020304"/>
                  <a:sym typeface="Century Schoolbook" panose="02040604050505020304"/>
                </a:defRPr>
              </a:pPr>
              <a:endParaRPr sz="2400"/>
            </a:p>
          </p:txBody>
        </p:sp>
        <p:sp>
          <p:nvSpPr>
            <p:cNvPr id="268" name="F S"/>
            <p:cNvSpPr txBox="1"/>
            <p:nvPr/>
          </p:nvSpPr>
          <p:spPr>
            <a:xfrm>
              <a:off x="0" y="163036"/>
              <a:ext cx="2000250" cy="459739"/>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sz="2400">
                  <a:latin typeface="Century Schoolbook" panose="02040604050505020304"/>
                  <a:ea typeface="Century Schoolbook" panose="02040604050505020304"/>
                  <a:cs typeface="Century Schoolbook" panose="02040604050505020304"/>
                  <a:sym typeface="Century Schoolbook" panose="02040604050505020304"/>
                </a:defRPr>
              </a:lvl1pPr>
            </a:lstStyle>
            <a:p>
              <a:r>
                <a:t>F S</a:t>
              </a:r>
            </a:p>
          </p:txBody>
        </p:sp>
      </p:grpSp>
      <p:sp>
        <p:nvSpPr>
          <p:cNvPr id="270" name="Line"/>
          <p:cNvSpPr/>
          <p:nvPr/>
        </p:nvSpPr>
        <p:spPr>
          <a:xfrm flipV="1">
            <a:off x="1480620" y="4643442"/>
            <a:ext cx="2" cy="357189"/>
          </a:xfrm>
          <a:prstGeom prst="line">
            <a:avLst/>
          </a:prstGeom>
          <a:ln w="31750">
            <a:solidFill>
              <a:srgbClr val="000000"/>
            </a:solidFill>
            <a:tailEnd type="triangle"/>
          </a:ln>
        </p:spPr>
        <p:txBody>
          <a:bodyPr lIns="45718" tIns="45718" rIns="45718" bIns="45718"/>
          <a:lstStyle/>
          <a:p>
            <a:endParaRPr/>
          </a:p>
        </p:txBody>
      </p:sp>
      <p:sp>
        <p:nvSpPr>
          <p:cNvPr id="271" name="Line"/>
          <p:cNvSpPr/>
          <p:nvPr/>
        </p:nvSpPr>
        <p:spPr>
          <a:xfrm flipV="1">
            <a:off x="2493248" y="4000501"/>
            <a:ext cx="316447" cy="214315"/>
          </a:xfrm>
          <a:prstGeom prst="line">
            <a:avLst/>
          </a:prstGeom>
          <a:ln w="31750">
            <a:solidFill>
              <a:srgbClr val="000000"/>
            </a:solidFill>
            <a:tailEnd type="triangle"/>
          </a:ln>
        </p:spPr>
        <p:txBody>
          <a:bodyPr lIns="45718" tIns="45718" rIns="45718" bIns="45718"/>
          <a:lstStyle/>
          <a:p>
            <a:endParaRPr/>
          </a:p>
        </p:txBody>
      </p:sp>
      <p:grpSp>
        <p:nvGrpSpPr>
          <p:cNvPr id="9" name="Group"/>
          <p:cNvGrpSpPr/>
          <p:nvPr/>
        </p:nvGrpSpPr>
        <p:grpSpPr>
          <a:xfrm>
            <a:off x="278127" y="71441"/>
            <a:ext cx="2658147" cy="571504"/>
            <a:chOff x="-3" y="0"/>
            <a:chExt cx="3000378" cy="571502"/>
          </a:xfrm>
          <a:noFill/>
        </p:grpSpPr>
        <p:sp>
          <p:nvSpPr>
            <p:cNvPr id="272" name="Rounded Rectangle"/>
            <p:cNvSpPr/>
            <p:nvPr/>
          </p:nvSpPr>
          <p:spPr>
            <a:xfrm>
              <a:off x="0" y="0"/>
              <a:ext cx="3000375" cy="571502"/>
            </a:xfrm>
            <a:prstGeom prst="roundRect">
              <a:avLst>
                <a:gd name="adj" fmla="val 16667"/>
              </a:avLst>
            </a:prstGeom>
            <a:grpFill/>
            <a:ln w="25400" cap="flat">
              <a:solidFill>
                <a:srgbClr val="000000"/>
              </a:solidFill>
              <a:prstDash val="solid"/>
              <a:round/>
            </a:ln>
            <a:effectLst/>
          </p:spPr>
          <p:txBody>
            <a:bodyPr wrap="square" lIns="45718" tIns="45718" rIns="45718" bIns="45718" numCol="1" anchor="ctr">
              <a:noAutofit/>
            </a:bodyPr>
            <a:lstStyle/>
            <a:p>
              <a:pPr algn="ctr">
                <a:defRPr sz="2800" b="1">
                  <a:latin typeface="Century Schoolbook" panose="02040604050505020304"/>
                  <a:ea typeface="Century Schoolbook" panose="02040604050505020304"/>
                  <a:cs typeface="Century Schoolbook" panose="02040604050505020304"/>
                  <a:sym typeface="Century Schoolbook" panose="02040604050505020304"/>
                </a:defRPr>
              </a:pPr>
              <a:endParaRPr sz="2800"/>
            </a:p>
          </p:txBody>
        </p:sp>
        <p:sp>
          <p:nvSpPr>
            <p:cNvPr id="273" name="DEO"/>
            <p:cNvSpPr txBox="1"/>
            <p:nvPr/>
          </p:nvSpPr>
          <p:spPr>
            <a:xfrm>
              <a:off x="-3" y="24129"/>
              <a:ext cx="2972492" cy="523239"/>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sz="2800" b="1">
                  <a:latin typeface="Century Schoolbook" panose="02040604050505020304"/>
                  <a:ea typeface="Century Schoolbook" panose="02040604050505020304"/>
                  <a:cs typeface="Century Schoolbook" panose="02040604050505020304"/>
                  <a:sym typeface="Century Schoolbook" panose="02040604050505020304"/>
                </a:defRPr>
              </a:lvl1pPr>
            </a:lstStyle>
            <a:p>
              <a:r>
                <a:t>DEO</a:t>
              </a:r>
            </a:p>
          </p:txBody>
        </p:sp>
      </p:grpSp>
      <p:grpSp>
        <p:nvGrpSpPr>
          <p:cNvPr id="10" name="Group"/>
          <p:cNvGrpSpPr/>
          <p:nvPr/>
        </p:nvGrpSpPr>
        <p:grpSpPr>
          <a:xfrm>
            <a:off x="3822319" y="71439"/>
            <a:ext cx="3860643" cy="571504"/>
            <a:chOff x="-1" y="0"/>
            <a:chExt cx="4357690" cy="571502"/>
          </a:xfrm>
          <a:noFill/>
        </p:grpSpPr>
        <p:sp>
          <p:nvSpPr>
            <p:cNvPr id="275" name="Rounded Rectangle"/>
            <p:cNvSpPr/>
            <p:nvPr/>
          </p:nvSpPr>
          <p:spPr>
            <a:xfrm>
              <a:off x="-1" y="0"/>
              <a:ext cx="4357690" cy="571502"/>
            </a:xfrm>
            <a:prstGeom prst="roundRect">
              <a:avLst>
                <a:gd name="adj" fmla="val 16667"/>
              </a:avLst>
            </a:prstGeom>
            <a:grpFill/>
            <a:ln w="25400" cap="flat">
              <a:solidFill>
                <a:srgbClr val="000000"/>
              </a:solidFill>
              <a:prstDash val="solid"/>
              <a:round/>
            </a:ln>
            <a:effectLst/>
          </p:spPr>
          <p:txBody>
            <a:bodyPr wrap="square" lIns="45718" tIns="45718" rIns="45718" bIns="45718" numCol="1" anchor="ctr">
              <a:noAutofit/>
            </a:bodyPr>
            <a:lstStyle/>
            <a:p>
              <a:pPr algn="ctr">
                <a:defRPr sz="2400" b="1" u="sng">
                  <a:latin typeface="Century Schoolbook" panose="02040604050505020304"/>
                  <a:ea typeface="Century Schoolbook" panose="02040604050505020304"/>
                  <a:cs typeface="Century Schoolbook" panose="02040604050505020304"/>
                  <a:sym typeface="Century Schoolbook" panose="02040604050505020304"/>
                </a:defRPr>
              </a:pPr>
              <a:endParaRPr sz="2400"/>
            </a:p>
          </p:txBody>
        </p:sp>
        <p:sp>
          <p:nvSpPr>
            <p:cNvPr id="276" name="Expenditure Observer"/>
            <p:cNvSpPr txBox="1"/>
            <p:nvPr/>
          </p:nvSpPr>
          <p:spPr>
            <a:xfrm>
              <a:off x="27887" y="54918"/>
              <a:ext cx="4301914" cy="461659"/>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sz="2400" b="1" u="sng">
                  <a:latin typeface="Century Schoolbook" panose="02040604050505020304"/>
                  <a:ea typeface="Century Schoolbook" panose="02040604050505020304"/>
                  <a:cs typeface="Century Schoolbook" panose="02040604050505020304"/>
                  <a:sym typeface="Century Schoolbook" panose="02040604050505020304"/>
                </a:defRPr>
              </a:lvl1pPr>
            </a:lstStyle>
            <a:p>
              <a:r>
                <a:t>Expenditure Observer</a:t>
              </a:r>
            </a:p>
          </p:txBody>
        </p:sp>
      </p:grpSp>
      <p:sp>
        <p:nvSpPr>
          <p:cNvPr id="279" name="R.O."/>
          <p:cNvSpPr txBox="1"/>
          <p:nvPr/>
        </p:nvSpPr>
        <p:spPr>
          <a:xfrm>
            <a:off x="2735156" y="1726309"/>
            <a:ext cx="931387" cy="461661"/>
          </a:xfrm>
          <a:prstGeom prst="rect">
            <a:avLst/>
          </a:prstGeom>
          <a:noFill/>
          <a:ln w="12700" cap="flat">
            <a:solidFill>
              <a:srgbClr val="000000"/>
            </a:solidFill>
            <a:miter lim="400000"/>
          </a:ln>
          <a:effectLst/>
        </p:spPr>
        <p:txBody>
          <a:bodyPr wrap="square" lIns="45718" tIns="45718" rIns="45718" bIns="45718" numCol="1" anchor="ctr">
            <a:spAutoFit/>
          </a:bodyPr>
          <a:lstStyle>
            <a:lvl1pPr algn="ctr">
              <a:defRPr sz="2400" b="1">
                <a:solidFill>
                  <a:srgbClr val="FFFFFF"/>
                </a:solidFill>
                <a:latin typeface="Century Schoolbook" panose="02040604050505020304"/>
                <a:ea typeface="Century Schoolbook" panose="02040604050505020304"/>
                <a:cs typeface="Century Schoolbook" panose="02040604050505020304"/>
                <a:sym typeface="Century Schoolbook" panose="02040604050505020304"/>
              </a:defRPr>
            </a:lvl1pPr>
          </a:lstStyle>
          <a:p>
            <a:r>
              <a:rPr dirty="0" smtClean="0">
                <a:solidFill>
                  <a:schemeClr val="tx1"/>
                </a:solidFill>
              </a:rPr>
              <a:t> </a:t>
            </a:r>
            <a:r>
              <a:rPr dirty="0">
                <a:solidFill>
                  <a:schemeClr val="tx1"/>
                </a:solidFill>
              </a:rPr>
              <a:t>R.O.</a:t>
            </a:r>
          </a:p>
        </p:txBody>
      </p:sp>
      <p:grpSp>
        <p:nvGrpSpPr>
          <p:cNvPr id="12" name="Group"/>
          <p:cNvGrpSpPr/>
          <p:nvPr/>
        </p:nvGrpSpPr>
        <p:grpSpPr>
          <a:xfrm>
            <a:off x="225405" y="6104402"/>
            <a:ext cx="2614552" cy="707882"/>
            <a:chOff x="-1" y="-3422"/>
            <a:chExt cx="2951166" cy="707881"/>
          </a:xfrm>
          <a:noFill/>
        </p:grpSpPr>
        <p:sp>
          <p:nvSpPr>
            <p:cNvPr id="281" name="Oval"/>
            <p:cNvSpPr/>
            <p:nvPr/>
          </p:nvSpPr>
          <p:spPr>
            <a:xfrm>
              <a:off x="-1" y="18732"/>
              <a:ext cx="2951166" cy="663577"/>
            </a:xfrm>
            <a:prstGeom prst="ellipse">
              <a:avLst/>
            </a:prstGeom>
            <a:grpFill/>
            <a:ln w="25400" cap="flat">
              <a:solidFill>
                <a:srgbClr val="000000"/>
              </a:solidFill>
              <a:prstDash val="solid"/>
              <a:round/>
            </a:ln>
            <a:effectLst/>
          </p:spPr>
          <p:txBody>
            <a:bodyPr wrap="square" lIns="45718" tIns="45718" rIns="45718" bIns="45718" numCol="1" anchor="ctr">
              <a:noAutofit/>
            </a:bodyPr>
            <a:lstStyle/>
            <a:p>
              <a:pPr algn="ctr">
                <a:defRPr sz="2000">
                  <a:latin typeface="Century Schoolbook" panose="02040604050505020304"/>
                  <a:ea typeface="Century Schoolbook" panose="02040604050505020304"/>
                  <a:cs typeface="Century Schoolbook" panose="02040604050505020304"/>
                  <a:sym typeface="Century Schoolbook" panose="02040604050505020304"/>
                </a:defRPr>
              </a:pPr>
              <a:endParaRPr sz="2000"/>
            </a:p>
          </p:txBody>
        </p:sp>
        <p:sp>
          <p:nvSpPr>
            <p:cNvPr id="282" name="Public meeting/Rally"/>
            <p:cNvSpPr txBox="1"/>
            <p:nvPr/>
          </p:nvSpPr>
          <p:spPr>
            <a:xfrm>
              <a:off x="432154" y="-3422"/>
              <a:ext cx="2086854" cy="707881"/>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sz="2000">
                  <a:latin typeface="Century Schoolbook" panose="02040604050505020304"/>
                  <a:ea typeface="Century Schoolbook" panose="02040604050505020304"/>
                  <a:cs typeface="Century Schoolbook" panose="02040604050505020304"/>
                  <a:sym typeface="Century Schoolbook" panose="02040604050505020304"/>
                </a:defRPr>
              </a:lvl1pPr>
            </a:lstStyle>
            <a:p>
              <a:r>
                <a:t>Public meeting/Rally</a:t>
              </a:r>
            </a:p>
          </p:txBody>
        </p:sp>
      </p:grpSp>
      <p:grpSp>
        <p:nvGrpSpPr>
          <p:cNvPr id="13" name="Group"/>
          <p:cNvGrpSpPr/>
          <p:nvPr/>
        </p:nvGrpSpPr>
        <p:grpSpPr>
          <a:xfrm>
            <a:off x="4771656" y="1724030"/>
            <a:ext cx="2531568" cy="547689"/>
            <a:chOff x="0" y="0"/>
            <a:chExt cx="2857501" cy="547688"/>
          </a:xfrm>
          <a:noFill/>
        </p:grpSpPr>
        <p:sp>
          <p:nvSpPr>
            <p:cNvPr id="284" name="Rounded Rectangle"/>
            <p:cNvSpPr/>
            <p:nvPr/>
          </p:nvSpPr>
          <p:spPr>
            <a:xfrm>
              <a:off x="-1" y="0"/>
              <a:ext cx="2857503" cy="547689"/>
            </a:xfrm>
            <a:prstGeom prst="roundRect">
              <a:avLst>
                <a:gd name="adj" fmla="val 16667"/>
              </a:avLst>
            </a:prstGeom>
            <a:grpFill/>
            <a:ln w="25400" cap="flat">
              <a:solidFill>
                <a:srgbClr val="000000"/>
              </a:solidFill>
              <a:prstDash val="solid"/>
              <a:round/>
            </a:ln>
            <a:effectLst/>
          </p:spPr>
          <p:txBody>
            <a:bodyPr wrap="square" lIns="45718" tIns="45718" rIns="45718" bIns="45718" numCol="1" anchor="ctr">
              <a:noAutofit/>
            </a:bodyPr>
            <a:lstStyle/>
            <a:p>
              <a:pPr algn="ctr">
                <a:defRPr sz="2400">
                  <a:latin typeface="Century Schoolbook" panose="02040604050505020304"/>
                  <a:ea typeface="Century Schoolbook" panose="02040604050505020304"/>
                  <a:cs typeface="Century Schoolbook" panose="02040604050505020304"/>
                  <a:sym typeface="Century Schoolbook" panose="02040604050505020304"/>
                </a:defRPr>
              </a:pPr>
              <a:endParaRPr sz="2400"/>
            </a:p>
          </p:txBody>
        </p:sp>
        <p:sp>
          <p:nvSpPr>
            <p:cNvPr id="285" name="AEO"/>
            <p:cNvSpPr txBox="1"/>
            <p:nvPr/>
          </p:nvSpPr>
          <p:spPr>
            <a:xfrm>
              <a:off x="26725" y="43973"/>
              <a:ext cx="2804051" cy="459739"/>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sz="2400">
                  <a:latin typeface="Century Schoolbook" panose="02040604050505020304"/>
                  <a:ea typeface="Century Schoolbook" panose="02040604050505020304"/>
                  <a:cs typeface="Century Schoolbook" panose="02040604050505020304"/>
                  <a:sym typeface="Century Schoolbook" panose="02040604050505020304"/>
                </a:defRPr>
              </a:lvl1pPr>
            </a:lstStyle>
            <a:p>
              <a:r>
                <a:t>AEO</a:t>
              </a:r>
            </a:p>
          </p:txBody>
        </p:sp>
      </p:grpSp>
      <p:sp>
        <p:nvSpPr>
          <p:cNvPr id="287" name="Line"/>
          <p:cNvSpPr/>
          <p:nvPr/>
        </p:nvSpPr>
        <p:spPr>
          <a:xfrm>
            <a:off x="2303380" y="2894016"/>
            <a:ext cx="822760" cy="463553"/>
          </a:xfrm>
          <a:prstGeom prst="line">
            <a:avLst/>
          </a:prstGeom>
          <a:ln w="31750">
            <a:solidFill>
              <a:srgbClr val="000000"/>
            </a:solidFill>
            <a:tailEnd type="triangle"/>
          </a:ln>
        </p:spPr>
        <p:txBody>
          <a:bodyPr lIns="45718" tIns="45718" rIns="45718" bIns="45718"/>
          <a:lstStyle/>
          <a:p>
            <a:endParaRPr/>
          </a:p>
        </p:txBody>
      </p:sp>
      <p:sp>
        <p:nvSpPr>
          <p:cNvPr id="288" name="Line"/>
          <p:cNvSpPr/>
          <p:nvPr/>
        </p:nvSpPr>
        <p:spPr>
          <a:xfrm flipH="1">
            <a:off x="4075479" y="2786066"/>
            <a:ext cx="696183" cy="571503"/>
          </a:xfrm>
          <a:prstGeom prst="line">
            <a:avLst/>
          </a:prstGeom>
          <a:ln w="31750">
            <a:solidFill>
              <a:srgbClr val="000000"/>
            </a:solidFill>
            <a:tailEnd type="triangle"/>
          </a:ln>
        </p:spPr>
        <p:txBody>
          <a:bodyPr lIns="45718" tIns="45718" rIns="45718" bIns="45718"/>
          <a:lstStyle/>
          <a:p>
            <a:endParaRPr/>
          </a:p>
        </p:txBody>
      </p:sp>
      <p:sp>
        <p:nvSpPr>
          <p:cNvPr id="289" name="Line"/>
          <p:cNvSpPr/>
          <p:nvPr/>
        </p:nvSpPr>
        <p:spPr>
          <a:xfrm flipH="1" flipV="1">
            <a:off x="3885611" y="4000504"/>
            <a:ext cx="1455653" cy="1000127"/>
          </a:xfrm>
          <a:prstGeom prst="line">
            <a:avLst/>
          </a:prstGeom>
          <a:ln w="31750">
            <a:solidFill>
              <a:srgbClr val="000000"/>
            </a:solidFill>
            <a:tailEnd type="triangle"/>
          </a:ln>
        </p:spPr>
        <p:txBody>
          <a:bodyPr lIns="45718" tIns="45718" rIns="45718" bIns="45718"/>
          <a:lstStyle/>
          <a:p>
            <a:endParaRPr/>
          </a:p>
        </p:txBody>
      </p:sp>
      <p:sp>
        <p:nvSpPr>
          <p:cNvPr id="290" name="Line"/>
          <p:cNvSpPr/>
          <p:nvPr/>
        </p:nvSpPr>
        <p:spPr>
          <a:xfrm flipH="1">
            <a:off x="3653546" y="1971042"/>
            <a:ext cx="1118109" cy="0"/>
          </a:xfrm>
          <a:prstGeom prst="line">
            <a:avLst/>
          </a:prstGeom>
          <a:ln w="31750">
            <a:solidFill>
              <a:srgbClr val="000000"/>
            </a:solidFill>
            <a:tailEnd type="triangle"/>
          </a:ln>
        </p:spPr>
        <p:txBody>
          <a:bodyPr lIns="45718" tIns="45718" rIns="45718" bIns="45718"/>
          <a:lstStyle/>
          <a:p>
            <a:endParaRPr/>
          </a:p>
        </p:txBody>
      </p:sp>
      <p:sp>
        <p:nvSpPr>
          <p:cNvPr id="291" name="Line"/>
          <p:cNvSpPr/>
          <p:nvPr/>
        </p:nvSpPr>
        <p:spPr>
          <a:xfrm flipH="1" flipV="1">
            <a:off x="1922239" y="1527174"/>
            <a:ext cx="1326260" cy="1828802"/>
          </a:xfrm>
          <a:prstGeom prst="line">
            <a:avLst/>
          </a:prstGeom>
          <a:ln w="31750">
            <a:solidFill>
              <a:srgbClr val="000000"/>
            </a:solidFill>
            <a:tailEnd type="triangle"/>
          </a:ln>
        </p:spPr>
        <p:txBody>
          <a:bodyPr lIns="45718" tIns="45718" rIns="45718" bIns="45718"/>
          <a:lstStyle/>
          <a:p>
            <a:endParaRPr/>
          </a:p>
        </p:txBody>
      </p:sp>
      <p:grpSp>
        <p:nvGrpSpPr>
          <p:cNvPr id="14" name="Group"/>
          <p:cNvGrpSpPr/>
          <p:nvPr/>
        </p:nvGrpSpPr>
        <p:grpSpPr>
          <a:xfrm>
            <a:off x="5415801" y="4102099"/>
            <a:ext cx="1697558" cy="674690"/>
            <a:chOff x="0" y="0"/>
            <a:chExt cx="1916114" cy="674689"/>
          </a:xfrm>
          <a:noFill/>
        </p:grpSpPr>
        <p:sp>
          <p:nvSpPr>
            <p:cNvPr id="292" name="Rectangle"/>
            <p:cNvSpPr/>
            <p:nvPr/>
          </p:nvSpPr>
          <p:spPr>
            <a:xfrm>
              <a:off x="-1" y="-1"/>
              <a:ext cx="1916116" cy="674690"/>
            </a:xfrm>
            <a:prstGeom prst="rect">
              <a:avLst/>
            </a:prstGeom>
            <a:grpFill/>
            <a:ln w="25400" cap="flat">
              <a:solidFill>
                <a:srgbClr val="000000"/>
              </a:solidFill>
              <a:prstDash val="solid"/>
              <a:round/>
            </a:ln>
            <a:effectLst/>
          </p:spPr>
          <p:txBody>
            <a:bodyPr wrap="square" lIns="45718" tIns="45718" rIns="45718" bIns="45718" numCol="1" anchor="ctr">
              <a:noAutofit/>
            </a:bodyPr>
            <a:lstStyle/>
            <a:p>
              <a:pPr algn="ctr">
                <a:defRPr sz="2400">
                  <a:latin typeface="Century Schoolbook" panose="02040604050505020304"/>
                  <a:ea typeface="Century Schoolbook" panose="02040604050505020304"/>
                  <a:cs typeface="Century Schoolbook" panose="02040604050505020304"/>
                  <a:sym typeface="Century Schoolbook" panose="02040604050505020304"/>
                </a:defRPr>
              </a:pPr>
              <a:endParaRPr sz="2400"/>
            </a:p>
          </p:txBody>
        </p:sp>
        <p:sp>
          <p:nvSpPr>
            <p:cNvPr id="293" name="SST"/>
            <p:cNvSpPr txBox="1"/>
            <p:nvPr/>
          </p:nvSpPr>
          <p:spPr>
            <a:xfrm>
              <a:off x="-1" y="107473"/>
              <a:ext cx="1916116" cy="459739"/>
            </a:xfrm>
            <a:prstGeom prst="rect">
              <a:avLst/>
            </a:prstGeom>
            <a:grpFill/>
            <a:ln w="12700" cap="flat">
              <a:solidFill>
                <a:srgbClr val="000000"/>
              </a:solidFill>
              <a:miter lim="400000"/>
            </a:ln>
            <a:effectLst/>
          </p:spPr>
          <p:txBody>
            <a:bodyPr wrap="square" lIns="45718" tIns="45718" rIns="45718" bIns="45718" numCol="1" anchor="ctr">
              <a:spAutoFit/>
            </a:bodyPr>
            <a:lstStyle>
              <a:lvl1pPr algn="ctr">
                <a:defRPr sz="2400">
                  <a:latin typeface="Century Schoolbook" panose="02040604050505020304"/>
                  <a:ea typeface="Century Schoolbook" panose="02040604050505020304"/>
                  <a:cs typeface="Century Schoolbook" panose="02040604050505020304"/>
                  <a:sym typeface="Century Schoolbook" panose="02040604050505020304"/>
                </a:defRPr>
              </a:lvl1pPr>
            </a:lstStyle>
            <a:p>
              <a:r>
                <a:t>SST </a:t>
              </a:r>
            </a:p>
          </p:txBody>
        </p:sp>
      </p:grpSp>
      <p:sp>
        <p:nvSpPr>
          <p:cNvPr id="295" name="Line"/>
          <p:cNvSpPr/>
          <p:nvPr/>
        </p:nvSpPr>
        <p:spPr>
          <a:xfrm flipH="1" flipV="1">
            <a:off x="4645079" y="4000503"/>
            <a:ext cx="770723" cy="436565"/>
          </a:xfrm>
          <a:prstGeom prst="line">
            <a:avLst/>
          </a:prstGeom>
          <a:ln w="31750">
            <a:solidFill>
              <a:srgbClr val="000000"/>
            </a:solidFill>
            <a:tailEnd type="triangle"/>
          </a:ln>
        </p:spPr>
        <p:txBody>
          <a:bodyPr lIns="45718" tIns="45718" rIns="45718" bIns="45718"/>
          <a:lstStyle/>
          <a:p>
            <a:endParaRPr/>
          </a:p>
        </p:txBody>
      </p:sp>
      <p:sp>
        <p:nvSpPr>
          <p:cNvPr id="296" name="Line"/>
          <p:cNvSpPr/>
          <p:nvPr/>
        </p:nvSpPr>
        <p:spPr>
          <a:xfrm flipH="1" flipV="1">
            <a:off x="4581790" y="1509717"/>
            <a:ext cx="195495" cy="190501"/>
          </a:xfrm>
          <a:prstGeom prst="line">
            <a:avLst/>
          </a:prstGeom>
          <a:ln w="31750">
            <a:solidFill>
              <a:srgbClr val="000000"/>
            </a:solidFill>
            <a:tailEnd type="triangle"/>
          </a:ln>
        </p:spPr>
        <p:txBody>
          <a:bodyPr lIns="45718" tIns="45718" rIns="45718" bIns="45718"/>
          <a:lstStyle/>
          <a:p>
            <a:endParaRPr/>
          </a:p>
        </p:txBody>
      </p:sp>
      <p:sp>
        <p:nvSpPr>
          <p:cNvPr id="297" name="Line"/>
          <p:cNvSpPr/>
          <p:nvPr/>
        </p:nvSpPr>
        <p:spPr>
          <a:xfrm flipH="1" flipV="1">
            <a:off x="1269657" y="595311"/>
            <a:ext cx="7036" cy="1609728"/>
          </a:xfrm>
          <a:prstGeom prst="line">
            <a:avLst/>
          </a:prstGeom>
          <a:ln w="31750">
            <a:solidFill>
              <a:srgbClr val="000000"/>
            </a:solidFill>
            <a:tailEnd type="triangle"/>
          </a:ln>
        </p:spPr>
        <p:txBody>
          <a:bodyPr lIns="45718" tIns="45718" rIns="45718" bIns="45718"/>
          <a:lstStyle/>
          <a:p>
            <a:endParaRPr/>
          </a:p>
        </p:txBody>
      </p:sp>
      <p:sp>
        <p:nvSpPr>
          <p:cNvPr id="298" name="Line"/>
          <p:cNvSpPr/>
          <p:nvPr/>
        </p:nvSpPr>
        <p:spPr>
          <a:xfrm>
            <a:off x="3325853" y="2143129"/>
            <a:ext cx="36569" cy="1209677"/>
          </a:xfrm>
          <a:prstGeom prst="line">
            <a:avLst/>
          </a:prstGeom>
          <a:ln w="38100">
            <a:solidFill>
              <a:srgbClr val="000000"/>
            </a:solidFill>
            <a:headEnd type="triangle"/>
            <a:tailEnd type="triangle"/>
          </a:ln>
        </p:spPr>
        <p:txBody>
          <a:bodyPr lIns="45718" tIns="45718" rIns="45718" bIns="45718"/>
          <a:lstStyle/>
          <a:p>
            <a:endParaRPr/>
          </a:p>
        </p:txBody>
      </p:sp>
      <p:sp>
        <p:nvSpPr>
          <p:cNvPr id="299" name="Line"/>
          <p:cNvSpPr/>
          <p:nvPr/>
        </p:nvSpPr>
        <p:spPr>
          <a:xfrm flipH="1">
            <a:off x="3560727" y="2155824"/>
            <a:ext cx="1216559" cy="1201740"/>
          </a:xfrm>
          <a:prstGeom prst="line">
            <a:avLst/>
          </a:prstGeom>
          <a:ln w="34925">
            <a:solidFill>
              <a:srgbClr val="000000"/>
            </a:solidFill>
            <a:headEnd type="triangle"/>
            <a:tailEnd type="triangle"/>
          </a:ln>
          <a:effectLst>
            <a:outerShdw blurRad="50800" dist="20000" dir="5400000" rotWithShape="0">
              <a:srgbClr val="000000">
                <a:alpha val="41999"/>
              </a:srgbClr>
            </a:outerShdw>
          </a:effectLst>
        </p:spPr>
        <p:txBody>
          <a:bodyPr lIns="45718" tIns="45718" rIns="45718" bIns="45718"/>
          <a:lstStyle/>
          <a:p>
            <a:endParaRPr/>
          </a:p>
        </p:txBody>
      </p:sp>
      <p:sp>
        <p:nvSpPr>
          <p:cNvPr id="300" name="Connection Line"/>
          <p:cNvSpPr/>
          <p:nvPr/>
        </p:nvSpPr>
        <p:spPr>
          <a:xfrm flipV="1">
            <a:off x="2960977" y="357192"/>
            <a:ext cx="850091" cy="8703"/>
          </a:xfrm>
          <a:prstGeom prst="line">
            <a:avLst/>
          </a:prstGeom>
          <a:ln w="34925">
            <a:solidFill>
              <a:srgbClr val="000000"/>
            </a:solidFill>
            <a:headEnd type="triangle"/>
            <a:tailEnd type="triangle"/>
          </a:ln>
          <a:effectLst>
            <a:outerShdw blurRad="50800" dist="20000" dir="5400000" rotWithShape="0">
              <a:srgbClr val="000000">
                <a:alpha val="41999"/>
              </a:srgbClr>
            </a:outerShdw>
          </a:effectLst>
        </p:spPr>
        <p:txBody>
          <a:bodyPr lIns="45718" tIns="45718" rIns="45718" bIns="45718"/>
          <a:lstStyle/>
          <a:p>
            <a:endParaRPr/>
          </a:p>
        </p:txBody>
      </p:sp>
      <p:sp>
        <p:nvSpPr>
          <p:cNvPr id="301" name="Line"/>
          <p:cNvSpPr/>
          <p:nvPr/>
        </p:nvSpPr>
        <p:spPr>
          <a:xfrm>
            <a:off x="2276656" y="642942"/>
            <a:ext cx="2" cy="228601"/>
          </a:xfrm>
          <a:prstGeom prst="line">
            <a:avLst/>
          </a:prstGeom>
          <a:ln w="12700">
            <a:solidFill>
              <a:srgbClr val="000000"/>
            </a:solidFill>
            <a:headEnd type="triangle"/>
            <a:tailEnd type="triangle"/>
          </a:ln>
        </p:spPr>
        <p:txBody>
          <a:bodyPr lIns="45718" tIns="45718" rIns="45718" bIns="45718"/>
          <a:lstStyle/>
          <a:p>
            <a:endParaRPr/>
          </a:p>
        </p:txBody>
      </p:sp>
      <p:sp>
        <p:nvSpPr>
          <p:cNvPr id="302" name="Line"/>
          <p:cNvSpPr/>
          <p:nvPr/>
        </p:nvSpPr>
        <p:spPr>
          <a:xfrm>
            <a:off x="5924924" y="642937"/>
            <a:ext cx="2" cy="1057276"/>
          </a:xfrm>
          <a:prstGeom prst="line">
            <a:avLst/>
          </a:prstGeom>
          <a:ln w="34925">
            <a:solidFill>
              <a:srgbClr val="000000"/>
            </a:solidFill>
            <a:headEnd type="triangle"/>
            <a:tailEnd type="triangle"/>
          </a:ln>
          <a:effectLst>
            <a:outerShdw blurRad="50800" dist="20000" dir="5400000" rotWithShape="0">
              <a:srgbClr val="000000">
                <a:alpha val="41999"/>
              </a:srgbClr>
            </a:outerShdw>
          </a:effectLst>
        </p:spPr>
        <p:txBody>
          <a:bodyPr lIns="45718" tIns="45718" rIns="45718" bIns="45718"/>
          <a:lstStyle/>
          <a:p>
            <a:endParaRPr/>
          </a:p>
        </p:txBody>
      </p:sp>
      <p:sp>
        <p:nvSpPr>
          <p:cNvPr id="303" name="Line"/>
          <p:cNvSpPr/>
          <p:nvPr/>
        </p:nvSpPr>
        <p:spPr>
          <a:xfrm flipH="1">
            <a:off x="7239937" y="3338512"/>
            <a:ext cx="291129" cy="1935164"/>
          </a:xfrm>
          <a:custGeom>
            <a:avLst/>
            <a:gdLst/>
            <a:ahLst/>
            <a:cxnLst>
              <a:cxn ang="0">
                <a:pos x="wd2" y="hd2"/>
              </a:cxn>
              <a:cxn ang="5400000">
                <a:pos x="wd2" y="hd2"/>
              </a:cxn>
              <a:cxn ang="10800000">
                <a:pos x="wd2" y="hd2"/>
              </a:cxn>
              <a:cxn ang="16200000">
                <a:pos x="wd2" y="hd2"/>
              </a:cxn>
            </a:cxnLst>
            <a:rect l="0" t="0" r="r" b="b"/>
            <a:pathLst>
              <a:path w="21600" h="21600" extrusionOk="0">
                <a:moveTo>
                  <a:pt x="15026" y="0"/>
                </a:moveTo>
                <a:lnTo>
                  <a:pt x="0" y="0"/>
                </a:lnTo>
                <a:lnTo>
                  <a:pt x="0" y="21600"/>
                </a:lnTo>
                <a:lnTo>
                  <a:pt x="21600" y="21600"/>
                </a:lnTo>
              </a:path>
            </a:pathLst>
          </a:custGeom>
          <a:noFill/>
          <a:ln w="34925">
            <a:solidFill>
              <a:srgbClr val="000000"/>
            </a:solidFill>
            <a:tailEnd type="triangle"/>
          </a:ln>
          <a:effectLst>
            <a:outerShdw blurRad="50800" dist="20000" dir="5400000" rotWithShape="0">
              <a:srgbClr val="000000">
                <a:alpha val="41999"/>
              </a:srgbClr>
            </a:outerShdw>
          </a:effectLst>
        </p:spPr>
        <p:txBody>
          <a:bodyPr lIns="45718" tIns="45718" rIns="45718" bIns="45718"/>
          <a:lstStyle/>
          <a:p>
            <a:pPr>
              <a:defRPr>
                <a:latin typeface="Century Schoolbook" panose="02040604050505020304"/>
                <a:ea typeface="Century Schoolbook" panose="02040604050505020304"/>
                <a:cs typeface="Century Schoolbook" panose="02040604050505020304"/>
                <a:sym typeface="Century Schoolbook" panose="02040604050505020304"/>
              </a:defRPr>
            </a:pPr>
            <a:endParaRPr/>
          </a:p>
        </p:txBody>
      </p:sp>
      <p:sp>
        <p:nvSpPr>
          <p:cNvPr id="304" name="Line"/>
          <p:cNvSpPr/>
          <p:nvPr/>
        </p:nvSpPr>
        <p:spPr>
          <a:xfrm flipH="1">
            <a:off x="7113357" y="4437062"/>
            <a:ext cx="406459" cy="1590"/>
          </a:xfrm>
          <a:prstGeom prst="line">
            <a:avLst/>
          </a:prstGeom>
          <a:ln w="34925">
            <a:solidFill>
              <a:srgbClr val="000000"/>
            </a:solidFill>
            <a:tailEnd type="triangle"/>
          </a:ln>
          <a:effectLst>
            <a:outerShdw blurRad="50800" dist="20000" dir="5400000" rotWithShape="0">
              <a:srgbClr val="000000">
                <a:alpha val="41999"/>
              </a:srgbClr>
            </a:outerShdw>
          </a:effectLst>
        </p:spPr>
        <p:txBody>
          <a:bodyPr lIns="45718" tIns="45718" rIns="45718" bIns="45718"/>
          <a:lstStyle/>
          <a:p>
            <a:endParaRPr/>
          </a:p>
        </p:txBody>
      </p:sp>
      <p:sp>
        <p:nvSpPr>
          <p:cNvPr id="15" name="Slide Number Placeholder 14"/>
          <p:cNvSpPr>
            <a:spLocks noGrp="1"/>
          </p:cNvSpPr>
          <p:nvPr>
            <p:ph type="sldNum" sz="quarter" idx="2"/>
          </p:nvPr>
        </p:nvSpPr>
        <p:spPr>
          <a:noFill/>
          <a:ln>
            <a:solidFill>
              <a:srgbClr val="000000"/>
            </a:solidFill>
          </a:ln>
        </p:spPr>
        <p:txBody>
          <a:bodyPr/>
          <a:lstStyle/>
          <a:p>
            <a:fld id="{86CB4B4D-7CA3-9044-876B-883B54F8677D}" type="slidenum">
              <a:rPr lang="en-IN" smtClean="0"/>
              <a:pPr/>
              <a:t>41</a:t>
            </a:fld>
            <a:endParaRPr lang="en-IN"/>
          </a:p>
        </p:txBody>
      </p:sp>
      <p:sp>
        <p:nvSpPr>
          <p:cNvPr id="16" name="Rectangle 15"/>
          <p:cNvSpPr/>
          <p:nvPr/>
        </p:nvSpPr>
        <p:spPr>
          <a:xfrm>
            <a:off x="8528953" y="2490212"/>
            <a:ext cx="3490981" cy="1569660"/>
          </a:xfrm>
          <a:prstGeom prst="rect">
            <a:avLst/>
          </a:prstGeom>
          <a:solidFill>
            <a:schemeClr val="bg1">
              <a:lumMod val="85000"/>
            </a:schemeClr>
          </a:solidFill>
        </p:spPr>
        <p:txBody>
          <a:bodyPr wrap="square">
            <a:spAutoFit/>
          </a:bodyPr>
          <a:lstStyle/>
          <a:p>
            <a:r>
              <a:rPr lang="en-IN" sz="3200" dirty="0" smtClean="0">
                <a:solidFill>
                  <a:schemeClr val="tx1">
                    <a:lumMod val="95000"/>
                    <a:lumOff val="5000"/>
                  </a:schemeClr>
                </a:solidFill>
              </a:rPr>
              <a:t>Expenditure monitoring machinery - </a:t>
            </a:r>
            <a:r>
              <a:rPr lang="en-IN" sz="3200" b="1" dirty="0" smtClean="0">
                <a:solidFill>
                  <a:schemeClr val="tx1">
                    <a:lumMod val="95000"/>
                    <a:lumOff val="5000"/>
                  </a:schemeClr>
                </a:solidFill>
              </a:rPr>
              <a:t>graphic</a:t>
            </a:r>
            <a:endParaRPr lang="en-IN" sz="3200" b="1" dirty="0"/>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EXPENDITURE OBSERVER (EO)"/>
          <p:cNvSpPr txBox="1">
            <a:spLocks noGrp="1"/>
          </p:cNvSpPr>
          <p:nvPr>
            <p:ph type="title" idx="4294967295"/>
          </p:nvPr>
        </p:nvSpPr>
        <p:spPr>
          <a:xfrm>
            <a:off x="0" y="525463"/>
            <a:ext cx="12192000" cy="617537"/>
          </a:xfrm>
          <a:prstGeom prst="rect">
            <a:avLst/>
          </a:prstGeom>
          <a:solidFill>
            <a:schemeClr val="bg1"/>
          </a:solidFill>
          <a:ln w="57150">
            <a:noFill/>
          </a:ln>
        </p:spPr>
        <p:txBody>
          <a:bodyPr>
            <a:noAutofit/>
          </a:bodyPr>
          <a:lstStyle>
            <a:lvl1pPr algn="ctr">
              <a:defRPr sz="3600" u="sng">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b="1" u="none" dirty="0" smtClean="0">
                <a:effectLst/>
                <a:latin typeface="+mj-lt"/>
              </a:rPr>
              <a:t>Expenditure Observer </a:t>
            </a:r>
            <a:r>
              <a:rPr b="1" u="none" dirty="0" smtClean="0">
                <a:effectLst/>
                <a:latin typeface="+mj-lt"/>
              </a:rPr>
              <a:t>(</a:t>
            </a:r>
            <a:r>
              <a:rPr b="1" u="none" dirty="0">
                <a:effectLst/>
                <a:latin typeface="+mj-lt"/>
              </a:rPr>
              <a:t>EO)</a:t>
            </a:r>
          </a:p>
        </p:txBody>
      </p:sp>
      <p:sp>
        <p:nvSpPr>
          <p:cNvPr id="231" name="EO is responsible for overall supervision of         expenditure monitoring.…"/>
          <p:cNvSpPr txBox="1">
            <a:spLocks noGrp="1"/>
          </p:cNvSpPr>
          <p:nvPr>
            <p:ph type="body" idx="4294967295"/>
          </p:nvPr>
        </p:nvSpPr>
        <p:spPr>
          <a:xfrm>
            <a:off x="304800" y="1387477"/>
            <a:ext cx="11582400" cy="5151438"/>
          </a:xfrm>
          <a:prstGeom prst="rect">
            <a:avLst/>
          </a:prstGeom>
        </p:spPr>
        <p:txBody>
          <a:bodyPr>
            <a:normAutofit lnSpcReduction="10000"/>
          </a:bodyPr>
          <a:lstStyle/>
          <a:p>
            <a:pPr marL="815975" indent="-457200" algn="just">
              <a:tabLst>
                <a:tab pos="355600" algn="l"/>
              </a:tabLst>
            </a:pPr>
            <a:r>
              <a:rPr sz="3200" dirty="0">
                <a:cs typeface="Times New Roman" panose="02020603050405020304" pitchFamily="18" charset="0"/>
              </a:rPr>
              <a:t>EO is responsible for </a:t>
            </a:r>
            <a:r>
              <a:rPr sz="3200" b="1" dirty="0">
                <a:cs typeface="Times New Roman" panose="02020603050405020304" pitchFamily="18" charset="0"/>
              </a:rPr>
              <a:t>overall supervision of expenditure </a:t>
            </a:r>
            <a:r>
              <a:rPr lang="en-US" sz="3200" b="1" dirty="0">
                <a:cs typeface="Times New Roman" panose="02020603050405020304" pitchFamily="18" charset="0"/>
              </a:rPr>
              <a:t>     </a:t>
            </a:r>
            <a:r>
              <a:rPr sz="3200" b="1" dirty="0">
                <a:cs typeface="Times New Roman" panose="02020603050405020304" pitchFamily="18" charset="0"/>
              </a:rPr>
              <a:t>monitoring.</a:t>
            </a:r>
            <a:endParaRPr lang="en-IN" b="1" dirty="0">
              <a:cs typeface="Times New Roman" panose="02020603050405020304" pitchFamily="18" charset="0"/>
            </a:endParaRPr>
          </a:p>
          <a:p>
            <a:pPr marL="815975" indent="-457200" algn="just">
              <a:tabLst>
                <a:tab pos="355600" algn="l"/>
              </a:tabLst>
            </a:pPr>
            <a:r>
              <a:rPr sz="3200" dirty="0">
                <a:cs typeface="Times New Roman" panose="02020603050405020304" pitchFamily="18" charset="0"/>
              </a:rPr>
              <a:t>He is deployed for </a:t>
            </a:r>
            <a:r>
              <a:rPr sz="3200" i="1" dirty="0">
                <a:cs typeface="Times New Roman" panose="02020603050405020304" pitchFamily="18" charset="0"/>
              </a:rPr>
              <a:t>two or more Assembly segments, but not more than five ACs.</a:t>
            </a:r>
            <a:endParaRPr lang="en-US" sz="3200" i="1" dirty="0">
              <a:cs typeface="Times New Roman" panose="02020603050405020304" pitchFamily="18" charset="0"/>
            </a:endParaRPr>
          </a:p>
          <a:p>
            <a:pPr marL="815975" indent="-457200" algn="just">
              <a:tabLst>
                <a:tab pos="355600" algn="l"/>
              </a:tabLst>
            </a:pPr>
            <a:r>
              <a:rPr sz="3200" dirty="0">
                <a:cs typeface="Times New Roman" panose="02020603050405020304" pitchFamily="18" charset="0"/>
              </a:rPr>
              <a:t>More AEOs for Expenditure Sensitive Constituencies</a:t>
            </a:r>
            <a:r>
              <a:rPr lang="en-IN" sz="3200" dirty="0">
                <a:cs typeface="Times New Roman" panose="02020603050405020304" pitchFamily="18" charset="0"/>
              </a:rPr>
              <a:t> </a:t>
            </a:r>
            <a:r>
              <a:rPr sz="3200" dirty="0">
                <a:cs typeface="Times New Roman" panose="02020603050405020304" pitchFamily="18" charset="0"/>
              </a:rPr>
              <a:t>(ESCs)</a:t>
            </a:r>
            <a:endParaRPr lang="en-US" sz="3200" dirty="0">
              <a:cs typeface="Times New Roman" panose="02020603050405020304" pitchFamily="18" charset="0"/>
            </a:endParaRPr>
          </a:p>
          <a:p>
            <a:pPr marL="815975" indent="-457200" algn="just">
              <a:tabLst>
                <a:tab pos="355600" algn="l"/>
              </a:tabLst>
            </a:pPr>
            <a:r>
              <a:rPr sz="3200" dirty="0">
                <a:cs typeface="Times New Roman" panose="02020603050405020304" pitchFamily="18" charset="0"/>
              </a:rPr>
              <a:t>He will </a:t>
            </a:r>
            <a:r>
              <a:rPr sz="3200" b="1" dirty="0">
                <a:cs typeface="Times New Roman" panose="02020603050405020304" pitchFamily="18" charset="0"/>
              </a:rPr>
              <a:t>inspect functioning of different teams</a:t>
            </a:r>
            <a:r>
              <a:rPr sz="3200" dirty="0">
                <a:cs typeface="Times New Roman" panose="02020603050405020304" pitchFamily="18" charset="0"/>
              </a:rPr>
              <a:t> engaged in expenditure monitoring in each constituency and inspect the accounts of the candidates</a:t>
            </a:r>
            <a:endParaRPr lang="en-US" sz="3200" dirty="0">
              <a:cs typeface="Times New Roman" panose="02020603050405020304" pitchFamily="18" charset="0"/>
            </a:endParaRPr>
          </a:p>
          <a:p>
            <a:pPr marL="815975" indent="-457200" algn="just">
              <a:tabLst>
                <a:tab pos="355600" algn="l"/>
              </a:tabLst>
            </a:pPr>
            <a:r>
              <a:rPr sz="3200" dirty="0">
                <a:cs typeface="Times New Roman" panose="02020603050405020304" pitchFamily="18" charset="0"/>
              </a:rPr>
              <a:t>He will </a:t>
            </a:r>
            <a:r>
              <a:rPr sz="3200" b="1" dirty="0">
                <a:cs typeface="Times New Roman" panose="02020603050405020304" pitchFamily="18" charset="0"/>
              </a:rPr>
              <a:t>coordinate</a:t>
            </a:r>
            <a:r>
              <a:rPr sz="3200" dirty="0">
                <a:cs typeface="Times New Roman" panose="02020603050405020304" pitchFamily="18" charset="0"/>
              </a:rPr>
              <a:t> with various law enforcement agencies of Income tax, Police, BSF/SSB, State Excise and  DRI</a:t>
            </a:r>
          </a:p>
          <a:p>
            <a:pPr marL="857250" lvl="1" indent="-457200">
              <a:buNone/>
              <a:tabLst>
                <a:tab pos="355600" algn="l"/>
              </a:tabLst>
            </a:pPr>
            <a:endParaRPr sz="3200" dirty="0">
              <a:latin typeface="Times New Roman" panose="02020603050405020304" pitchFamily="18" charset="0"/>
              <a:cs typeface="Times New Roman" panose="02020603050405020304" pitchFamily="18" charset="0"/>
            </a:endParaRPr>
          </a:p>
        </p:txBody>
      </p:sp>
      <p:sp>
        <p:nvSpPr>
          <p:cNvPr id="232" name="33"/>
          <p:cNvSpPr txBox="1"/>
          <p:nvPr/>
        </p:nvSpPr>
        <p:spPr>
          <a:xfrm>
            <a:off x="9420794" y="5862959"/>
            <a:ext cx="316447" cy="243839"/>
          </a:xfrm>
          <a:prstGeom prst="rect">
            <a:avLst/>
          </a:prstGeom>
          <a:ln w="12700">
            <a:miter lim="400000"/>
          </a:ln>
        </p:spPr>
        <p:txBody>
          <a:bodyPr lIns="45718" tIns="45718" rIns="45718" bIns="45718" anchor="ctr">
            <a:spAutoFit/>
          </a:bodyPr>
          <a:lstStyle>
            <a:lvl1pPr>
              <a:defRPr sz="1000">
                <a:solidFill>
                  <a:srgbClr val="575F6D"/>
                </a:solidFill>
                <a:latin typeface="Century Schoolbook" panose="02040604050505020304"/>
                <a:ea typeface="Century Schoolbook" panose="02040604050505020304"/>
                <a:cs typeface="Century Schoolbook" panose="02040604050505020304"/>
                <a:sym typeface="Century Schoolbook" panose="02040604050505020304"/>
              </a:defRPr>
            </a:lvl1pPr>
          </a:lstStyle>
          <a:p>
            <a:endParaRPr/>
          </a:p>
        </p:txBody>
      </p:sp>
      <p:sp>
        <p:nvSpPr>
          <p:cNvPr id="2" name="Slide Number Placeholder 1"/>
          <p:cNvSpPr>
            <a:spLocks noGrp="1"/>
          </p:cNvSpPr>
          <p:nvPr>
            <p:ph type="sldNum" sz="quarter" idx="2"/>
          </p:nvPr>
        </p:nvSpPr>
        <p:spPr/>
        <p:txBody>
          <a:bodyPr/>
          <a:lstStyle/>
          <a:p>
            <a:fld id="{86CB4B4D-7CA3-9044-876B-883B54F8677D}" type="slidenum">
              <a:rPr lang="en-IN" smtClean="0"/>
              <a:pPr/>
              <a:t>42</a:t>
            </a:fld>
            <a:endParaRPr lang="en-IN"/>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bwMode="auto">
          <a:xfrm>
            <a:off x="0" y="255280"/>
            <a:ext cx="12192000" cy="821354"/>
          </a:xfrm>
          <a:solidFill>
            <a:schemeClr val="bg1"/>
          </a:solidFill>
          <a:ln w="57150">
            <a:noFill/>
          </a:ln>
        </p:spPr>
        <p:txBody>
          <a:bodyPr vert="horz" wrap="square" lIns="91440" tIns="45720" rIns="91440" bIns="45720" numCol="1" rtlCol="0" anchor="t" anchorCtr="0" compatLnSpc="1">
            <a:normAutofit/>
          </a:bodyPr>
          <a:lstStyle/>
          <a:p>
            <a:pPr>
              <a:defRPr/>
            </a:pPr>
            <a:r>
              <a:rPr lang="en-US" cap="none" dirty="0"/>
              <a:t>	</a:t>
            </a:r>
            <a:r>
              <a:rPr lang="en-US" b="1" dirty="0">
                <a:solidFill>
                  <a:schemeClr val="tx1">
                    <a:lumMod val="95000"/>
                    <a:lumOff val="5000"/>
                  </a:schemeClr>
                </a:solidFill>
              </a:rPr>
              <a:t>Visit of Expenditure Observer</a:t>
            </a:r>
            <a:endParaRPr lang="en-IN" b="1" dirty="0">
              <a:solidFill>
                <a:schemeClr val="tx1">
                  <a:lumMod val="95000"/>
                  <a:lumOff val="5000"/>
                </a:schemeClr>
              </a:solidFill>
            </a:endParaRPr>
          </a:p>
        </p:txBody>
      </p:sp>
      <p:sp>
        <p:nvSpPr>
          <p:cNvPr id="51203" name="Rectangle 3"/>
          <p:cNvSpPr>
            <a:spLocks noGrp="1"/>
          </p:cNvSpPr>
          <p:nvPr>
            <p:ph idx="1"/>
          </p:nvPr>
        </p:nvSpPr>
        <p:spPr>
          <a:xfrm>
            <a:off x="829828" y="1301436"/>
            <a:ext cx="10532344" cy="5054917"/>
          </a:xfrm>
        </p:spPr>
        <p:txBody>
          <a:bodyPr>
            <a:normAutofit/>
          </a:bodyPr>
          <a:lstStyle/>
          <a:p>
            <a:pPr algn="just"/>
            <a:r>
              <a:rPr lang="en-IN" altLang="en-US" sz="2400" dirty="0"/>
              <a:t>To reach the constituency on the day of notification of elections(ANNEXURE -B1),</a:t>
            </a:r>
          </a:p>
          <a:p>
            <a:pPr algn="just"/>
            <a:r>
              <a:rPr lang="en-IN" altLang="en-US" sz="2400" dirty="0"/>
              <a:t>EO to leave the constituency after submitting the poll preparedness R</a:t>
            </a:r>
            <a:r>
              <a:rPr lang="en-IN" altLang="en-US" sz="2400" dirty="0" smtClean="0"/>
              <a:t>eport-B2</a:t>
            </a:r>
            <a:r>
              <a:rPr lang="en-IN" altLang="en-US" sz="2400" dirty="0"/>
              <a:t>,</a:t>
            </a:r>
          </a:p>
          <a:p>
            <a:pPr algn="just"/>
            <a:r>
              <a:rPr lang="en-IN" altLang="en-US" sz="2400" dirty="0"/>
              <a:t>2</a:t>
            </a:r>
            <a:r>
              <a:rPr lang="en-IN" altLang="en-US" sz="2400" baseline="30000" dirty="0"/>
              <a:t>nd</a:t>
            </a:r>
            <a:r>
              <a:rPr lang="en-IN" altLang="en-US" sz="2400" dirty="0"/>
              <a:t> Visit on date immediately after the date of withdrawal of candidature and remain in the constituency during entire campaign period and leave the constituency only after the completion of poll and sending  his Report-B3,</a:t>
            </a:r>
          </a:p>
          <a:p>
            <a:pPr algn="just"/>
            <a:r>
              <a:rPr lang="en-IN" altLang="en-US" sz="2400" dirty="0"/>
              <a:t>Third report after the poll (ANNEXURE-B4),</a:t>
            </a:r>
          </a:p>
          <a:p>
            <a:pPr algn="just"/>
            <a:r>
              <a:rPr lang="en-IN" altLang="en-US" sz="2400" dirty="0"/>
              <a:t>3</a:t>
            </a:r>
            <a:r>
              <a:rPr lang="en-IN" altLang="en-US" sz="2400" baseline="30000" dirty="0"/>
              <a:t>rd</a:t>
            </a:r>
            <a:r>
              <a:rPr lang="en-IN" altLang="en-US" sz="2400" dirty="0"/>
              <a:t> visit after 25 days from declaration of results to assist in finalisation of scrutiny report prepared by DEO. He will send his final Report (ANNEXURE -B5) after that.</a:t>
            </a:r>
          </a:p>
        </p:txBody>
      </p:sp>
      <p:sp>
        <p:nvSpPr>
          <p:cNvPr id="2" name="Slide Number Placeholder 1"/>
          <p:cNvSpPr>
            <a:spLocks noGrp="1"/>
          </p:cNvSpPr>
          <p:nvPr>
            <p:ph type="sldNum" sz="quarter" idx="12"/>
          </p:nvPr>
        </p:nvSpPr>
        <p:spPr/>
        <p:txBody>
          <a:bodyPr/>
          <a:lstStyle/>
          <a:p>
            <a:fld id="{D57F1E4F-1CFF-5643-939E-217C01CDF565}" type="slidenum">
              <a:rPr lang="en-US" smtClean="0"/>
              <a:pPr/>
              <a:t>43</a:t>
            </a:fld>
            <a:endParaRPr lang="en-US" dirty="0"/>
          </a:p>
        </p:txBody>
      </p:sp>
      <p:sp>
        <p:nvSpPr>
          <p:cNvPr id="3" name="Rectangle 2"/>
          <p:cNvSpPr/>
          <p:nvPr/>
        </p:nvSpPr>
        <p:spPr>
          <a:xfrm>
            <a:off x="10160000" y="5456592"/>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02" y="71311"/>
            <a:ext cx="11442583" cy="577267"/>
          </a:xfrm>
          <a:no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GB" sz="4000" b="1" dirty="0">
                <a:solidFill>
                  <a:schemeClr val="tx1"/>
                </a:solidFill>
              </a:rPr>
              <a:t>Inspection </a:t>
            </a:r>
            <a:r>
              <a:rPr lang="en-GB" sz="4000" b="1" dirty="0" smtClean="0">
                <a:solidFill>
                  <a:schemeClr val="tx1"/>
                </a:solidFill>
              </a:rPr>
              <a:t>of </a:t>
            </a:r>
            <a:r>
              <a:rPr lang="en-GB" sz="4000" b="1" dirty="0">
                <a:solidFill>
                  <a:schemeClr val="tx1"/>
                </a:solidFill>
              </a:rPr>
              <a:t>Accounts</a:t>
            </a:r>
          </a:p>
        </p:txBody>
      </p:sp>
      <p:sp>
        <p:nvSpPr>
          <p:cNvPr id="3" name="Slide Number Placeholder 2"/>
          <p:cNvSpPr>
            <a:spLocks noGrp="1"/>
          </p:cNvSpPr>
          <p:nvPr>
            <p:ph type="sldNum" sz="quarter" idx="12"/>
          </p:nvPr>
        </p:nvSpPr>
        <p:spPr/>
        <p:txBody>
          <a:bodyPr/>
          <a:lstStyle/>
          <a:p>
            <a:fld id="{20993A70-1DCA-4D96-950C-797BFBB4A2E8}" type="slidenum">
              <a:rPr lang="en-IN" smtClean="0"/>
              <a:pPr/>
              <a:t>44</a:t>
            </a:fld>
            <a:endParaRPr lang="en-IN"/>
          </a:p>
        </p:txBody>
      </p:sp>
      <p:sp>
        <p:nvSpPr>
          <p:cNvPr id="4" name="Rectangle 3"/>
          <p:cNvSpPr/>
          <p:nvPr/>
        </p:nvSpPr>
        <p:spPr>
          <a:xfrm>
            <a:off x="1073793" y="1160930"/>
            <a:ext cx="10058399" cy="3970318"/>
          </a:xfrm>
          <a:prstGeom prst="rect">
            <a:avLst/>
          </a:prstGeom>
        </p:spPr>
        <p:txBody>
          <a:bodyPr wrap="square">
            <a:spAutoFit/>
          </a:bodyPr>
          <a:lstStyle/>
          <a:p>
            <a:pPr lvl="0" algn="just">
              <a:lnSpc>
                <a:spcPct val="150000"/>
              </a:lnSpc>
            </a:pPr>
            <a:r>
              <a:rPr lang="en-GB" sz="2400" b="1" dirty="0" smtClean="0">
                <a:sym typeface="Calibri"/>
              </a:rPr>
              <a:t>Maintenance of account – periodic submission of account on 3 occasions:</a:t>
            </a:r>
          </a:p>
          <a:p>
            <a:pPr marL="285750" lvl="0" indent="-285750" algn="just">
              <a:lnSpc>
                <a:spcPct val="150000"/>
              </a:lnSpc>
              <a:buFont typeface="Wingdings" panose="05000000000000000000" pitchFamily="2" charset="2"/>
              <a:buChar char="§"/>
            </a:pPr>
            <a:r>
              <a:rPr lang="en-GB" sz="2400" dirty="0" smtClean="0">
                <a:sym typeface="Calibri"/>
              </a:rPr>
              <a:t>Candidates </a:t>
            </a:r>
            <a:r>
              <a:rPr lang="en-GB" sz="2400" dirty="0">
                <a:sym typeface="Calibri"/>
              </a:rPr>
              <a:t>are required to maintain their Day-to-Day accounts and produce them for</a:t>
            </a:r>
            <a:r>
              <a:rPr lang="en-GB" sz="2400" b="1" dirty="0">
                <a:sym typeface="Calibri"/>
              </a:rPr>
              <a:t> </a:t>
            </a:r>
            <a:r>
              <a:rPr lang="en-GB" sz="2400" b="1" u="sng" dirty="0">
                <a:sym typeface="Calibri"/>
              </a:rPr>
              <a:t>inspection 3 times</a:t>
            </a:r>
            <a:r>
              <a:rPr lang="en-GB" sz="2400" b="1" dirty="0">
                <a:sym typeface="Calibri"/>
              </a:rPr>
              <a:t> </a:t>
            </a:r>
            <a:r>
              <a:rPr lang="en-GB" sz="2400" dirty="0">
                <a:sym typeface="Calibri"/>
              </a:rPr>
              <a:t>before the Expenditure Observer (EO). The RO will notify 3 dates &amp; timing well in advance in consultation with EO for such inspection. </a:t>
            </a:r>
            <a:endParaRPr lang="en-GB" sz="2400" dirty="0" smtClean="0">
              <a:sym typeface="Calibri"/>
            </a:endParaRPr>
          </a:p>
          <a:p>
            <a:pPr marL="285750" indent="-285750" algn="just">
              <a:lnSpc>
                <a:spcPct val="150000"/>
              </a:lnSpc>
              <a:buFont typeface="Wingdings" panose="05000000000000000000" pitchFamily="2" charset="2"/>
              <a:buChar char="§"/>
            </a:pPr>
            <a:r>
              <a:rPr lang="en-US" altLang="en-US" sz="2400" dirty="0">
                <a:cs typeface="Helvetica" panose="020B0604020202020204" pitchFamily="34" charset="0"/>
              </a:rPr>
              <a:t>Gap between the two inspections should </a:t>
            </a:r>
            <a:r>
              <a:rPr lang="en-US" altLang="en-US" sz="2400" b="1" dirty="0">
                <a:cs typeface="Helvetica" panose="020B0604020202020204" pitchFamily="34" charset="0"/>
              </a:rPr>
              <a:t>not be less than 3 days. </a:t>
            </a:r>
            <a:endParaRPr lang="en-US" altLang="en-US" sz="2400" b="1" dirty="0" smtClean="0">
              <a:cs typeface="Helvetica" panose="020B0604020202020204" pitchFamily="34" charset="0"/>
            </a:endParaRPr>
          </a:p>
          <a:p>
            <a:pPr marL="285750" lvl="0" indent="-285750" algn="just">
              <a:lnSpc>
                <a:spcPct val="150000"/>
              </a:lnSpc>
              <a:buFont typeface="Wingdings" panose="05000000000000000000" pitchFamily="2" charset="2"/>
              <a:buChar char="§"/>
            </a:pPr>
            <a:r>
              <a:rPr lang="en-US" altLang="en-US" sz="2400" dirty="0">
                <a:cs typeface="Helvetica" panose="020B0604020202020204" pitchFamily="34" charset="0"/>
              </a:rPr>
              <a:t>A candidate can have a separate agent for election expenses</a:t>
            </a:r>
            <a:r>
              <a:rPr lang="en-US" altLang="en-US" sz="2400" dirty="0" smtClean="0">
                <a:cs typeface="Helvetica" panose="020B0604020202020204" pitchFamily="34" charset="0"/>
              </a:rPr>
              <a:t>.</a:t>
            </a:r>
            <a:endParaRPr lang="en-US" altLang="en-US" sz="2400" b="1" dirty="0">
              <a:cs typeface="Helvetica" panose="020B0604020202020204" pitchFamily="34" charset="0"/>
            </a:endParaRPr>
          </a:p>
        </p:txBody>
      </p:sp>
      <p:sp>
        <p:nvSpPr>
          <p:cNvPr id="7" name="Rectangle 6"/>
          <p:cNvSpPr/>
          <p:nvPr/>
        </p:nvSpPr>
        <p:spPr>
          <a:xfrm>
            <a:off x="10160000" y="6171687"/>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extLst>
      <p:ext uri="{BB962C8B-B14F-4D97-AF65-F5344CB8AC3E}">
        <p14:creationId xmlns:p14="http://schemas.microsoft.com/office/powerpoint/2010/main" val="2217442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77"/>
            <a:ext cx="12192000" cy="636022"/>
          </a:xfrm>
          <a:no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GB" sz="4000" b="1" dirty="0" smtClean="0">
                <a:solidFill>
                  <a:schemeClr val="tx1"/>
                </a:solidFill>
              </a:rPr>
              <a:t>Visit of </a:t>
            </a:r>
            <a:r>
              <a:rPr lang="en-GB" sz="4000" b="1" dirty="0">
                <a:solidFill>
                  <a:schemeClr val="tx1"/>
                </a:solidFill>
              </a:rPr>
              <a:t>Expenditure </a:t>
            </a:r>
            <a:r>
              <a:rPr lang="en-GB" sz="4000" b="1" dirty="0" smtClean="0">
                <a:solidFill>
                  <a:schemeClr val="tx1"/>
                </a:solidFill>
              </a:rPr>
              <a:t>Observer – first visit – to do list – contd.</a:t>
            </a:r>
            <a:endParaRPr lang="en-IN" sz="4000" b="1" dirty="0">
              <a:solidFill>
                <a:schemeClr val="tx1"/>
              </a:solidFill>
            </a:endParaRPr>
          </a:p>
        </p:txBody>
      </p:sp>
      <p:sp>
        <p:nvSpPr>
          <p:cNvPr id="3" name="Content Placeholder 2"/>
          <p:cNvSpPr>
            <a:spLocks noGrp="1"/>
          </p:cNvSpPr>
          <p:nvPr>
            <p:ph idx="1"/>
          </p:nvPr>
        </p:nvSpPr>
        <p:spPr>
          <a:xfrm>
            <a:off x="469786" y="940449"/>
            <a:ext cx="11283193" cy="5598466"/>
          </a:xfrm>
        </p:spPr>
        <p:txBody>
          <a:bodyPr>
            <a:normAutofit/>
          </a:bodyPr>
          <a:lstStyle/>
          <a:p>
            <a:pPr marL="1006475" lvl="1" indent="-457200" algn="just">
              <a:lnSpc>
                <a:spcPct val="100000"/>
              </a:lnSpc>
              <a:buFont typeface="Wingdings" panose="05000000000000000000" pitchFamily="2" charset="2"/>
              <a:buChar char="§"/>
            </a:pPr>
            <a:r>
              <a:rPr lang="en-GB" sz="2800" dirty="0"/>
              <a:t>Ensure AEOs and monitoring teams are properly trained by DEO and you. </a:t>
            </a:r>
          </a:p>
          <a:p>
            <a:pPr marL="1006475" lvl="1" indent="-457200" algn="just">
              <a:lnSpc>
                <a:spcPct val="100000"/>
              </a:lnSpc>
              <a:buFont typeface="Wingdings" panose="05000000000000000000" pitchFamily="2" charset="2"/>
              <a:buChar char="§"/>
            </a:pPr>
            <a:r>
              <a:rPr lang="en-GB" sz="2800" dirty="0"/>
              <a:t>Ensure proper preparation and equipping of various expenditure monitoring teams with relevant registers/formats.</a:t>
            </a:r>
          </a:p>
          <a:p>
            <a:pPr marL="1006475" lvl="1" indent="-457200" algn="just">
              <a:lnSpc>
                <a:spcPct val="100000"/>
              </a:lnSpc>
              <a:buFont typeface="Wingdings" panose="05000000000000000000" pitchFamily="2" charset="2"/>
              <a:buChar char="§"/>
            </a:pPr>
            <a:r>
              <a:rPr lang="en-GB" sz="2800" dirty="0"/>
              <a:t>Conduct a meeting with DEO, SP, District Nodal Officer of Income Tax, State Excise and other District Nodal Officers of enforcement agencies.</a:t>
            </a:r>
          </a:p>
          <a:p>
            <a:pPr marL="1006475" lvl="1" indent="-457200" algn="just">
              <a:lnSpc>
                <a:spcPct val="100000"/>
              </a:lnSpc>
              <a:buFont typeface="Wingdings" panose="05000000000000000000" pitchFamily="2" charset="2"/>
              <a:buChar char="§"/>
            </a:pPr>
            <a:r>
              <a:rPr lang="en-GB" sz="2800" dirty="0"/>
              <a:t>Ensure that the rate chart is notified by the DEO and is ready to be provided by the RO to prospective contesting candidates, political parties and expenditure monitoring teams. Any objection on rates have to be addressed appropriately by the DEO.</a:t>
            </a:r>
          </a:p>
          <a:p>
            <a:pPr>
              <a:buFont typeface="Wingdings" panose="05000000000000000000" pitchFamily="2" charset="2"/>
              <a:buChar char="§"/>
            </a:pPr>
            <a:endParaRPr lang="en-IN"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45</a:t>
            </a:fld>
            <a:endParaRPr lang="en-IN"/>
          </a:p>
        </p:txBody>
      </p:sp>
      <p:sp>
        <p:nvSpPr>
          <p:cNvPr id="5" name="Rectangle 4"/>
          <p:cNvSpPr/>
          <p:nvPr/>
        </p:nvSpPr>
        <p:spPr>
          <a:xfrm>
            <a:off x="10160000" y="6171687"/>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extLst>
      <p:ext uri="{BB962C8B-B14F-4D97-AF65-F5344CB8AC3E}">
        <p14:creationId xmlns:p14="http://schemas.microsoft.com/office/powerpoint/2010/main" val="3885286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786" y="1175657"/>
            <a:ext cx="11283193" cy="5598466"/>
          </a:xfrm>
        </p:spPr>
        <p:txBody>
          <a:bodyPr>
            <a:normAutofit/>
          </a:bodyPr>
          <a:lstStyle/>
          <a:p>
            <a:pPr marL="1006475" lvl="1" indent="-457200" algn="just">
              <a:lnSpc>
                <a:spcPct val="100000"/>
              </a:lnSpc>
              <a:buFont typeface="Wingdings" panose="05000000000000000000" pitchFamily="2" charset="2"/>
              <a:buChar char="§"/>
            </a:pPr>
            <a:r>
              <a:rPr lang="en-GB" sz="2800" dirty="0"/>
              <a:t>Ensure Expenditure Register is ready for providing to all prospective candidates.</a:t>
            </a:r>
          </a:p>
          <a:p>
            <a:pPr marL="1006475" lvl="1" indent="-457200" algn="just">
              <a:lnSpc>
                <a:spcPct val="100000"/>
              </a:lnSpc>
              <a:buFont typeface="Wingdings" panose="05000000000000000000" pitchFamily="2" charset="2"/>
              <a:buChar char="§"/>
            </a:pPr>
            <a:endParaRPr lang="en-GB" sz="2800" dirty="0"/>
          </a:p>
          <a:p>
            <a:pPr marL="1006475" lvl="1" indent="-457200" algn="just">
              <a:lnSpc>
                <a:spcPct val="100000"/>
              </a:lnSpc>
              <a:buFont typeface="Wingdings" panose="05000000000000000000" pitchFamily="2" charset="2"/>
              <a:buChar char="§"/>
            </a:pPr>
            <a:r>
              <a:rPr lang="en-GB" sz="2800" dirty="0"/>
              <a:t>Ensure that DEO has held meeting(s) with all political parties and has provided them copies of Expenditure Instructions.</a:t>
            </a:r>
          </a:p>
          <a:p>
            <a:pPr marL="1006475" lvl="1" indent="-457200" algn="just">
              <a:lnSpc>
                <a:spcPct val="100000"/>
              </a:lnSpc>
              <a:buFont typeface="Wingdings" panose="05000000000000000000" pitchFamily="2" charset="2"/>
              <a:buChar char="§"/>
            </a:pPr>
            <a:endParaRPr lang="en-GB" sz="2800" dirty="0"/>
          </a:p>
          <a:p>
            <a:pPr marL="1006475" lvl="1" indent="-457200" algn="just">
              <a:lnSpc>
                <a:spcPct val="100000"/>
              </a:lnSpc>
              <a:buFont typeface="Wingdings" panose="05000000000000000000" pitchFamily="2" charset="2"/>
              <a:buChar char="§"/>
            </a:pPr>
            <a:r>
              <a:rPr lang="en-GB" sz="2800" dirty="0"/>
              <a:t>Timely filing of Annexure B2 – “Observer’s </a:t>
            </a:r>
            <a:r>
              <a:rPr lang="en-GB" sz="2800" dirty="0" smtClean="0"/>
              <a:t>Report </a:t>
            </a:r>
            <a:r>
              <a:rPr lang="en-GB" sz="2800" dirty="0"/>
              <a:t>No 1”.</a:t>
            </a:r>
          </a:p>
          <a:p>
            <a:pPr>
              <a:buFont typeface="Wingdings" panose="05000000000000000000" pitchFamily="2" charset="2"/>
              <a:buChar char="§"/>
            </a:pPr>
            <a:endParaRPr lang="en-IN"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46</a:t>
            </a:fld>
            <a:endParaRPr lang="en-IN"/>
          </a:p>
        </p:txBody>
      </p:sp>
      <p:sp>
        <p:nvSpPr>
          <p:cNvPr id="6" name="Title 1"/>
          <p:cNvSpPr>
            <a:spLocks noGrp="1"/>
          </p:cNvSpPr>
          <p:nvPr>
            <p:ph type="title"/>
          </p:nvPr>
        </p:nvSpPr>
        <p:spPr>
          <a:xfrm>
            <a:off x="30765" y="83877"/>
            <a:ext cx="12161236" cy="636022"/>
          </a:xfrm>
          <a:no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GB" sz="4000" b="1" dirty="0" smtClean="0">
                <a:solidFill>
                  <a:schemeClr val="tx1"/>
                </a:solidFill>
              </a:rPr>
              <a:t>Visit of </a:t>
            </a:r>
            <a:r>
              <a:rPr lang="en-GB" sz="4000" b="1" dirty="0">
                <a:solidFill>
                  <a:schemeClr val="tx1"/>
                </a:solidFill>
              </a:rPr>
              <a:t>Expenditure </a:t>
            </a:r>
            <a:r>
              <a:rPr lang="en-GB" sz="4000" b="1" dirty="0" smtClean="0">
                <a:solidFill>
                  <a:schemeClr val="tx1"/>
                </a:solidFill>
              </a:rPr>
              <a:t>Observer – first visit – to do list – contd.</a:t>
            </a:r>
            <a:endParaRPr lang="en-IN" sz="4000" b="1" dirty="0">
              <a:solidFill>
                <a:schemeClr val="tx1"/>
              </a:solidFill>
            </a:endParaRPr>
          </a:p>
        </p:txBody>
      </p:sp>
      <p:sp>
        <p:nvSpPr>
          <p:cNvPr id="7" name="Rectangle 6"/>
          <p:cNvSpPr/>
          <p:nvPr/>
        </p:nvSpPr>
        <p:spPr>
          <a:xfrm>
            <a:off x="10160000" y="6171687"/>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extLst>
      <p:ext uri="{BB962C8B-B14F-4D97-AF65-F5344CB8AC3E}">
        <p14:creationId xmlns:p14="http://schemas.microsoft.com/office/powerpoint/2010/main" val="999501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220" y="757887"/>
            <a:ext cx="11283193" cy="5598466"/>
          </a:xfrm>
        </p:spPr>
        <p:txBody>
          <a:bodyPr>
            <a:normAutofit/>
          </a:bodyPr>
          <a:lstStyle/>
          <a:p>
            <a:pPr marL="1006475" lvl="1" indent="-457200" algn="just">
              <a:buFont typeface="Wingdings" panose="05000000000000000000" pitchFamily="2" charset="2"/>
              <a:buChar char="§"/>
            </a:pPr>
            <a:r>
              <a:rPr lang="en-GB" dirty="0" smtClean="0"/>
              <a:t>Fixation </a:t>
            </a:r>
            <a:r>
              <a:rPr lang="en-GB" dirty="0"/>
              <a:t>of dates for inspection of candidates’ election expenditure register.</a:t>
            </a:r>
          </a:p>
          <a:p>
            <a:pPr marL="1006475" lvl="1" indent="-457200" algn="just">
              <a:buFont typeface="Wingdings" panose="05000000000000000000" pitchFamily="2" charset="2"/>
              <a:buChar char="§"/>
            </a:pPr>
            <a:r>
              <a:rPr lang="en-GB" dirty="0"/>
              <a:t>Obtain daily activity report/feedback from the DM, SP and Income Tax Department, Excise for keeping surveillance on distribution of cash, liquor and other goods.</a:t>
            </a:r>
          </a:p>
          <a:p>
            <a:pPr marL="1006475" lvl="1" indent="-457200" algn="just">
              <a:buFont typeface="Wingdings" panose="05000000000000000000" pitchFamily="2" charset="2"/>
              <a:buChar char="§"/>
            </a:pPr>
            <a:r>
              <a:rPr lang="en-GB" dirty="0"/>
              <a:t>Ensure that candidates are apprised of the procedure of Expenditure Monitoring by Returning Officer and Expenditure Observer.</a:t>
            </a:r>
          </a:p>
          <a:p>
            <a:pPr marL="1006475" lvl="1" indent="-457200" algn="just">
              <a:buFont typeface="Wingdings" panose="05000000000000000000" pitchFamily="2" charset="2"/>
              <a:buChar char="§"/>
            </a:pPr>
            <a:r>
              <a:rPr lang="en-GB" dirty="0"/>
              <a:t>Ensure Banks are reporting suspicious cash withdrawals to DEOs and it is analysed.</a:t>
            </a:r>
          </a:p>
          <a:p>
            <a:pPr marL="1006475" lvl="1" indent="-457200" algn="just">
              <a:buFont typeface="Wingdings" panose="05000000000000000000" pitchFamily="2" charset="2"/>
              <a:buChar char="§"/>
            </a:pPr>
            <a:r>
              <a:rPr lang="en-GB" dirty="0"/>
              <a:t>Ensure that seizure of cash exceeding ₹10 lakh is being reported to Income Tax Department by Flying Squad (FS)/Static Surveillance Team (SST)/Police.</a:t>
            </a:r>
          </a:p>
          <a:p>
            <a:pPr marL="1006475" lvl="1" indent="-457200" algn="just">
              <a:buFont typeface="Wingdings" panose="05000000000000000000" pitchFamily="2" charset="2"/>
              <a:buChar char="§"/>
            </a:pPr>
            <a:endParaRPr lang="en-GB" sz="2400" dirty="0"/>
          </a:p>
          <a:p>
            <a:pPr marL="1006475" lvl="1" indent="-457200" algn="just">
              <a:buFont typeface="Wingdings" panose="05000000000000000000" pitchFamily="2" charset="2"/>
              <a:buChar char="§"/>
            </a:pPr>
            <a:endParaRPr lang="en-GB" sz="2400" dirty="0"/>
          </a:p>
          <a:p>
            <a:pPr marL="1006475" lvl="1" indent="-457200" algn="just">
              <a:buFont typeface="Wingdings" panose="05000000000000000000" pitchFamily="2" charset="2"/>
              <a:buChar char="§"/>
            </a:pPr>
            <a:endParaRPr lang="en-GB" sz="2400" dirty="0"/>
          </a:p>
          <a:p>
            <a:pPr>
              <a:buFont typeface="Wingdings" panose="05000000000000000000" pitchFamily="2" charset="2"/>
              <a:buChar char="§"/>
            </a:pPr>
            <a:endParaRPr lang="en-IN" sz="2800"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47</a:t>
            </a:fld>
            <a:endParaRPr lang="en-IN"/>
          </a:p>
        </p:txBody>
      </p:sp>
      <p:sp>
        <p:nvSpPr>
          <p:cNvPr id="5" name="Title 1"/>
          <p:cNvSpPr txBox="1">
            <a:spLocks/>
          </p:cNvSpPr>
          <p:nvPr/>
        </p:nvSpPr>
        <p:spPr>
          <a:xfrm>
            <a:off x="-1" y="238214"/>
            <a:ext cx="12192001" cy="636022"/>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000" b="1" dirty="0" smtClean="0">
                <a:solidFill>
                  <a:schemeClr val="tx1"/>
                </a:solidFill>
              </a:rPr>
              <a:t>Visit of Expenditure Observer – second visit – to do list </a:t>
            </a:r>
            <a:r>
              <a:rPr lang="en-GB" sz="4000" b="1" dirty="0">
                <a:solidFill>
                  <a:schemeClr val="tx1"/>
                </a:solidFill>
              </a:rPr>
              <a:t>– contd.</a:t>
            </a:r>
            <a:endParaRPr lang="en-IN" sz="4000" b="1" dirty="0">
              <a:solidFill>
                <a:schemeClr val="tx1"/>
              </a:solidFill>
            </a:endParaRPr>
          </a:p>
          <a:p>
            <a:endParaRPr lang="en-IN" sz="4000" b="1" dirty="0">
              <a:solidFill>
                <a:schemeClr val="tx1"/>
              </a:solidFill>
            </a:endParaRPr>
          </a:p>
        </p:txBody>
      </p:sp>
      <p:sp>
        <p:nvSpPr>
          <p:cNvPr id="8" name="Rectangle 7"/>
          <p:cNvSpPr/>
          <p:nvPr/>
        </p:nvSpPr>
        <p:spPr>
          <a:xfrm>
            <a:off x="10160000" y="6171687"/>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extLst>
      <p:ext uri="{BB962C8B-B14F-4D97-AF65-F5344CB8AC3E}">
        <p14:creationId xmlns:p14="http://schemas.microsoft.com/office/powerpoint/2010/main" val="336720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207" y="940449"/>
            <a:ext cx="11283193" cy="5598466"/>
          </a:xfrm>
        </p:spPr>
        <p:txBody>
          <a:bodyPr>
            <a:normAutofit fontScale="85000" lnSpcReduction="10000"/>
          </a:bodyPr>
          <a:lstStyle/>
          <a:p>
            <a:pPr marL="1006475" lvl="1" indent="-457200" algn="just">
              <a:lnSpc>
                <a:spcPct val="100000"/>
              </a:lnSpc>
              <a:buFont typeface="Wingdings" panose="05000000000000000000" pitchFamily="2" charset="2"/>
              <a:buChar char="§"/>
            </a:pPr>
            <a:r>
              <a:rPr lang="en-GB" sz="3200" dirty="0"/>
              <a:t>Ensure that the seized cash/goods are linked to election expenditure.</a:t>
            </a:r>
          </a:p>
          <a:p>
            <a:pPr marL="1006475" lvl="1" indent="-457200" algn="just">
              <a:lnSpc>
                <a:spcPct val="100000"/>
              </a:lnSpc>
              <a:buFont typeface="Wingdings" panose="05000000000000000000" pitchFamily="2" charset="2"/>
              <a:buChar char="§"/>
            </a:pPr>
            <a:r>
              <a:rPr lang="en-GB" sz="3200" dirty="0"/>
              <a:t>More FSTs and SSTs with CAPF should be placed in Expenditure Sensitive Constituencies, Expenditure Sensitive Pockets along with 24x7 check-posts during the last 72 hours before poll.</a:t>
            </a:r>
          </a:p>
          <a:p>
            <a:pPr marL="1006475" lvl="1" indent="-457200" algn="just">
              <a:lnSpc>
                <a:spcPct val="100000"/>
              </a:lnSpc>
              <a:buFont typeface="Wingdings" panose="05000000000000000000" pitchFamily="2" charset="2"/>
              <a:buChar char="§"/>
            </a:pPr>
            <a:r>
              <a:rPr lang="en-GB" sz="3200" dirty="0"/>
              <a:t>For Expenditure Sensitive Constituencies (ESCs), more  AEOs should be provided.</a:t>
            </a:r>
          </a:p>
          <a:p>
            <a:pPr marL="1006475" lvl="1" indent="-457200" algn="just">
              <a:lnSpc>
                <a:spcPct val="100000"/>
              </a:lnSpc>
              <a:buFont typeface="Wingdings" panose="05000000000000000000" pitchFamily="2" charset="2"/>
              <a:buChar char="§"/>
            </a:pPr>
            <a:r>
              <a:rPr lang="en-IN" sz="3200" dirty="0"/>
              <a:t>Ensure suspect</a:t>
            </a:r>
            <a:r>
              <a:rPr lang="en-GB" sz="3200" dirty="0"/>
              <a:t> cases of paid news case are referred to District Level MCMC.</a:t>
            </a:r>
          </a:p>
          <a:p>
            <a:pPr marL="1006475" lvl="1" indent="-457200" algn="just">
              <a:lnSpc>
                <a:spcPct val="100000"/>
              </a:lnSpc>
              <a:buFont typeface="Wingdings" panose="05000000000000000000" pitchFamily="2" charset="2"/>
              <a:buChar char="§"/>
            </a:pPr>
            <a:r>
              <a:rPr lang="en-GB" sz="3200" dirty="0"/>
              <a:t>Ensure Shadow Observation Register and Folder of Evidence are being properly maintained.</a:t>
            </a:r>
          </a:p>
          <a:p>
            <a:pPr marL="1006475" lvl="1" indent="-457200" algn="just">
              <a:lnSpc>
                <a:spcPct val="100000"/>
              </a:lnSpc>
              <a:buFont typeface="Wingdings" panose="05000000000000000000" pitchFamily="2" charset="2"/>
              <a:buChar char="§"/>
            </a:pPr>
            <a:r>
              <a:rPr lang="en-GB" sz="3200" dirty="0"/>
              <a:t>Ensure entry of expenditure of all major public meetings/rallies/procession in Shadow Observation Register of the candidate concerned.</a:t>
            </a:r>
          </a:p>
          <a:p>
            <a:pPr marL="1006475" lvl="1" indent="-457200" algn="just">
              <a:lnSpc>
                <a:spcPct val="100000"/>
              </a:lnSpc>
              <a:buFont typeface="Wingdings" panose="05000000000000000000" pitchFamily="2" charset="2"/>
              <a:buChar char="§"/>
            </a:pPr>
            <a:endParaRPr lang="en-GB" sz="3200" dirty="0"/>
          </a:p>
          <a:p>
            <a:pPr marL="1006475" lvl="1" indent="-457200" algn="just">
              <a:lnSpc>
                <a:spcPct val="100000"/>
              </a:lnSpc>
              <a:buFont typeface="Wingdings" panose="05000000000000000000" pitchFamily="2" charset="2"/>
              <a:buChar char="§"/>
            </a:pPr>
            <a:endParaRPr lang="en-GB" dirty="0"/>
          </a:p>
          <a:p>
            <a:pPr marL="1006475" lvl="1" indent="-457200" algn="just">
              <a:buFont typeface="Wingdings" panose="05000000000000000000" pitchFamily="2" charset="2"/>
              <a:buChar char="§"/>
            </a:pPr>
            <a:endParaRPr lang="en-GB" dirty="0"/>
          </a:p>
          <a:p>
            <a:pPr>
              <a:buFont typeface="Wingdings" panose="05000000000000000000" pitchFamily="2" charset="2"/>
              <a:buChar char="§"/>
            </a:pPr>
            <a:endParaRPr lang="en-IN"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48</a:t>
            </a:fld>
            <a:endParaRPr lang="en-IN"/>
          </a:p>
        </p:txBody>
      </p:sp>
      <p:sp>
        <p:nvSpPr>
          <p:cNvPr id="7" name="Title 1"/>
          <p:cNvSpPr txBox="1">
            <a:spLocks/>
          </p:cNvSpPr>
          <p:nvPr/>
        </p:nvSpPr>
        <p:spPr>
          <a:xfrm>
            <a:off x="299207" y="238214"/>
            <a:ext cx="11661735" cy="636022"/>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000" b="1" dirty="0" smtClean="0">
                <a:solidFill>
                  <a:schemeClr val="tx1"/>
                </a:solidFill>
              </a:rPr>
              <a:t>Visit of Expenditure Observer – second visit – to do list – contd.</a:t>
            </a:r>
            <a:endParaRPr lang="en-IN" sz="4000" b="1" dirty="0">
              <a:solidFill>
                <a:schemeClr val="tx1"/>
              </a:solidFill>
            </a:endParaRPr>
          </a:p>
        </p:txBody>
      </p:sp>
      <p:sp>
        <p:nvSpPr>
          <p:cNvPr id="8" name="Rectangle 7"/>
          <p:cNvSpPr/>
          <p:nvPr/>
        </p:nvSpPr>
        <p:spPr>
          <a:xfrm>
            <a:off x="10160000" y="6171687"/>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extLst>
      <p:ext uri="{BB962C8B-B14F-4D97-AF65-F5344CB8AC3E}">
        <p14:creationId xmlns:p14="http://schemas.microsoft.com/office/powerpoint/2010/main" val="5887482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207" y="940449"/>
            <a:ext cx="11283193" cy="5598466"/>
          </a:xfrm>
        </p:spPr>
        <p:txBody>
          <a:bodyPr>
            <a:normAutofit lnSpcReduction="10000"/>
          </a:bodyPr>
          <a:lstStyle/>
          <a:p>
            <a:pPr marL="1006475" lvl="1" indent="-457200" algn="just">
              <a:lnSpc>
                <a:spcPct val="100000"/>
              </a:lnSpc>
              <a:buFont typeface="Wingdings" panose="05000000000000000000" pitchFamily="2" charset="2"/>
              <a:buChar char="§"/>
            </a:pPr>
            <a:r>
              <a:rPr lang="en-GB" sz="3000" dirty="0"/>
              <a:t>Ensure monitoring of liquor production/distribution reports  during election period, especially in ESPs.</a:t>
            </a:r>
          </a:p>
          <a:p>
            <a:pPr marL="1006475" lvl="1" indent="-457200" algn="just">
              <a:lnSpc>
                <a:spcPct val="100000"/>
              </a:lnSpc>
              <a:buFont typeface="Wingdings" panose="05000000000000000000" pitchFamily="2" charset="2"/>
              <a:buChar char="§"/>
            </a:pPr>
            <a:r>
              <a:rPr lang="en-GB" sz="3000" dirty="0"/>
              <a:t>Ensure that all ostentatious expenditure like marriage/group marriage ceremony,  are reported to DEO/Income Tax Department.</a:t>
            </a:r>
          </a:p>
          <a:p>
            <a:pPr marL="1006475" lvl="1" indent="-457200" algn="just">
              <a:lnSpc>
                <a:spcPct val="100000"/>
              </a:lnSpc>
              <a:buFont typeface="Wingdings" panose="05000000000000000000" pitchFamily="2" charset="2"/>
              <a:buChar char="§"/>
            </a:pPr>
            <a:r>
              <a:rPr lang="en-GB" sz="3000" dirty="0"/>
              <a:t>Ensure VST, Accounting Team and Media Monitoring Team are getting copies of permissions granted by concerned authorities for expenses such as vehicles, public meetings, rallies and processions.</a:t>
            </a:r>
          </a:p>
          <a:p>
            <a:pPr marL="1006475" lvl="1" indent="-457200" algn="just">
              <a:lnSpc>
                <a:spcPct val="100000"/>
              </a:lnSpc>
              <a:buFont typeface="Wingdings" panose="05000000000000000000" pitchFamily="2" charset="2"/>
              <a:buChar char="§"/>
            </a:pPr>
            <a:r>
              <a:rPr lang="en-GB" sz="3000" dirty="0"/>
              <a:t>Ensure C-Vigil Android App is effective from complaint registration to resolution. </a:t>
            </a:r>
          </a:p>
          <a:p>
            <a:pPr marL="1006475" lvl="1" indent="-457200" algn="just">
              <a:lnSpc>
                <a:spcPct val="100000"/>
              </a:lnSpc>
              <a:buFont typeface="Wingdings" panose="05000000000000000000" pitchFamily="2" charset="2"/>
              <a:buChar char="§"/>
            </a:pPr>
            <a:r>
              <a:rPr lang="en-GB" sz="3000" dirty="0"/>
              <a:t>Submit Expenditure Observer Report II and III.</a:t>
            </a:r>
          </a:p>
          <a:p>
            <a:pPr marL="1006475" lvl="1" indent="-457200" algn="just">
              <a:buFont typeface="Wingdings" panose="05000000000000000000" pitchFamily="2" charset="2"/>
              <a:buChar char="§"/>
            </a:pPr>
            <a:endParaRPr lang="en-GB" sz="3000" dirty="0"/>
          </a:p>
          <a:p>
            <a:pPr>
              <a:buFont typeface="Wingdings" panose="05000000000000000000" pitchFamily="2" charset="2"/>
              <a:buChar char="§"/>
            </a:pPr>
            <a:endParaRPr lang="en-IN"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49</a:t>
            </a:fld>
            <a:endParaRPr lang="en-IN"/>
          </a:p>
        </p:txBody>
      </p:sp>
      <p:sp>
        <p:nvSpPr>
          <p:cNvPr id="6" name="Title 1"/>
          <p:cNvSpPr txBox="1">
            <a:spLocks/>
          </p:cNvSpPr>
          <p:nvPr/>
        </p:nvSpPr>
        <p:spPr>
          <a:xfrm>
            <a:off x="299207" y="238214"/>
            <a:ext cx="11661735" cy="636022"/>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000" b="1" dirty="0" smtClean="0">
                <a:solidFill>
                  <a:schemeClr val="tx1"/>
                </a:solidFill>
              </a:rPr>
              <a:t>Visit of Expenditure Observer – second visit – to do list – contd.</a:t>
            </a:r>
            <a:endParaRPr lang="en-IN" sz="4000" b="1" dirty="0">
              <a:solidFill>
                <a:schemeClr val="tx1"/>
              </a:solidFill>
            </a:endParaRPr>
          </a:p>
        </p:txBody>
      </p:sp>
      <p:sp>
        <p:nvSpPr>
          <p:cNvPr id="7" name="Rectangle 6"/>
          <p:cNvSpPr/>
          <p:nvPr/>
        </p:nvSpPr>
        <p:spPr>
          <a:xfrm>
            <a:off x="10160000" y="6171687"/>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extLst>
      <p:ext uri="{BB962C8B-B14F-4D97-AF65-F5344CB8AC3E}">
        <p14:creationId xmlns:p14="http://schemas.microsoft.com/office/powerpoint/2010/main" val="113968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19" y="136524"/>
            <a:ext cx="11727026" cy="1100605"/>
          </a:xfrm>
          <a:no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GB" sz="4000" dirty="0">
                <a:solidFill>
                  <a:schemeClr val="tx1"/>
                </a:solidFill>
                <a:effectLst>
                  <a:outerShdw blurRad="38100" dist="38100" dir="2700000" algn="tl">
                    <a:srgbClr val="000000">
                      <a:alpha val="43137"/>
                    </a:srgbClr>
                  </a:outerShdw>
                </a:effectLst>
              </a:rPr>
              <a:t/>
            </a:r>
            <a:br>
              <a:rPr lang="en-GB" sz="4000" dirty="0">
                <a:solidFill>
                  <a:schemeClr val="tx1"/>
                </a:solidFill>
                <a:effectLst>
                  <a:outerShdw blurRad="38100" dist="38100" dir="2700000" algn="tl">
                    <a:srgbClr val="000000">
                      <a:alpha val="43137"/>
                    </a:srgbClr>
                  </a:outerShdw>
                </a:effectLst>
              </a:rPr>
            </a:br>
            <a:r>
              <a:rPr lang="en-GB" sz="4000" dirty="0">
                <a:solidFill>
                  <a:schemeClr val="tx1"/>
                </a:solidFill>
                <a:effectLst>
                  <a:outerShdw blurRad="38100" dist="38100" dir="2700000" algn="tl">
                    <a:srgbClr val="000000">
                      <a:alpha val="43137"/>
                    </a:srgbClr>
                  </a:outerShdw>
                </a:effectLst>
              </a:rPr>
              <a:t/>
            </a:r>
            <a:br>
              <a:rPr lang="en-GB" sz="4000" dirty="0">
                <a:solidFill>
                  <a:schemeClr val="tx1"/>
                </a:solidFill>
                <a:effectLst>
                  <a:outerShdw blurRad="38100" dist="38100" dir="2700000" algn="tl">
                    <a:srgbClr val="000000">
                      <a:alpha val="43137"/>
                    </a:srgbClr>
                  </a:outerShdw>
                </a:effectLst>
              </a:rPr>
            </a:br>
            <a:r>
              <a:rPr lang="en-GB" sz="4000" b="1" dirty="0" smtClean="0">
                <a:solidFill>
                  <a:schemeClr val="tx1"/>
                </a:solidFill>
              </a:rPr>
              <a:t>Rescinding of Election on Detection of Use of Money in Polls</a:t>
            </a:r>
            <a:br>
              <a:rPr lang="en-GB" sz="4000" b="1" dirty="0" smtClean="0">
                <a:solidFill>
                  <a:schemeClr val="tx1"/>
                </a:solidFill>
              </a:rPr>
            </a:br>
            <a:r>
              <a:rPr lang="en-GB" sz="4000" b="1" dirty="0" smtClean="0">
                <a:solidFill>
                  <a:schemeClr val="tx1"/>
                </a:solidFill>
              </a:rPr>
              <a:t/>
            </a:r>
            <a:br>
              <a:rPr lang="en-GB" sz="4000" b="1" dirty="0" smtClean="0">
                <a:solidFill>
                  <a:schemeClr val="tx1"/>
                </a:solidFill>
              </a:rPr>
            </a:br>
            <a:endParaRPr lang="en-IN" sz="4000" b="1" dirty="0">
              <a:solidFill>
                <a:schemeClr val="tx1"/>
              </a:solidFill>
            </a:endParaRPr>
          </a:p>
        </p:txBody>
      </p:sp>
      <p:sp>
        <p:nvSpPr>
          <p:cNvPr id="3" name="Slide Number Placeholder 2"/>
          <p:cNvSpPr>
            <a:spLocks noGrp="1"/>
          </p:cNvSpPr>
          <p:nvPr>
            <p:ph type="sldNum" sz="quarter" idx="12"/>
          </p:nvPr>
        </p:nvSpPr>
        <p:spPr/>
        <p:txBody>
          <a:bodyPr/>
          <a:lstStyle/>
          <a:p>
            <a:fld id="{20993A70-1DCA-4D96-950C-797BFBB4A2E8}" type="slidenum">
              <a:rPr lang="en-IN" smtClean="0"/>
              <a:pPr/>
              <a:t>5</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3130554035"/>
              </p:ext>
            </p:extLst>
          </p:nvPr>
        </p:nvGraphicFramePr>
        <p:xfrm>
          <a:off x="297452" y="2246183"/>
          <a:ext cx="11764949" cy="4292729"/>
        </p:xfrm>
        <a:graphic>
          <a:graphicData uri="http://schemas.openxmlformats.org/drawingml/2006/table">
            <a:tbl>
              <a:tblPr firstRow="1" bandRow="1">
                <a:tableStyleId>{BC89EF96-8CEA-46FF-86C4-4CE0E7609802}</a:tableStyleId>
              </a:tblPr>
              <a:tblGrid>
                <a:gridCol w="3921649">
                  <a:extLst>
                    <a:ext uri="{9D8B030D-6E8A-4147-A177-3AD203B41FA5}">
                      <a16:colId xmlns:a16="http://schemas.microsoft.com/office/drawing/2014/main" val="1395826373"/>
                    </a:ext>
                  </a:extLst>
                </a:gridCol>
                <a:gridCol w="1827917">
                  <a:extLst>
                    <a:ext uri="{9D8B030D-6E8A-4147-A177-3AD203B41FA5}">
                      <a16:colId xmlns:a16="http://schemas.microsoft.com/office/drawing/2014/main" val="3056840667"/>
                    </a:ext>
                  </a:extLst>
                </a:gridCol>
                <a:gridCol w="6015383">
                  <a:extLst>
                    <a:ext uri="{9D8B030D-6E8A-4147-A177-3AD203B41FA5}">
                      <a16:colId xmlns:a16="http://schemas.microsoft.com/office/drawing/2014/main" val="1248849456"/>
                    </a:ext>
                  </a:extLst>
                </a:gridCol>
              </a:tblGrid>
              <a:tr h="5728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800" b="1" dirty="0"/>
                        <a:t>PC/AC</a:t>
                      </a:r>
                      <a:r>
                        <a:rPr lang="en-IN" sz="2800" b="1" baseline="0" dirty="0"/>
                        <a:t> </a:t>
                      </a:r>
                      <a:endParaRPr lang="en-IN" sz="28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GB" sz="2800" dirty="0"/>
                        <a:t>Year</a:t>
                      </a:r>
                      <a:endParaRPr lang="en-IN" sz="2800" dirty="0"/>
                    </a:p>
                  </a:txBody>
                  <a:tcPr>
                    <a:lnT w="12700" cap="flat" cmpd="sng" algn="ctr">
                      <a:solidFill>
                        <a:schemeClr val="tx1"/>
                      </a:solidFill>
                      <a:prstDash val="solid"/>
                      <a:round/>
                      <a:headEnd type="none" w="med" len="med"/>
                      <a:tailEnd type="none" w="med" len="med"/>
                    </a:lnT>
                    <a:noFill/>
                  </a:tcPr>
                </a:tc>
                <a:tc>
                  <a:txBody>
                    <a:bodyPr/>
                    <a:lstStyle/>
                    <a:p>
                      <a:pPr algn="ctr"/>
                      <a:r>
                        <a:rPr lang="en-GB" sz="2800" dirty="0"/>
                        <a:t>Facts</a:t>
                      </a:r>
                      <a:endParaRPr lang="en-IN"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30527013"/>
                  </a:ext>
                </a:extLst>
              </a:tr>
              <a:tr h="707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8-Vellore PC, Tamil Nadu</a:t>
                      </a:r>
                      <a:r>
                        <a:rPr lang="en-US" sz="1800" b="1" baseline="0" dirty="0"/>
                        <a:t> </a:t>
                      </a:r>
                      <a:r>
                        <a:rPr lang="en-IN" sz="1800" b="0" baseline="0" dirty="0"/>
                        <a:t> </a:t>
                      </a:r>
                      <a:endParaRPr lang="en-IN" sz="1800" b="1" dirty="0"/>
                    </a:p>
                  </a:txBody>
                  <a:tcPr>
                    <a:lnL w="12700" cap="flat" cmpd="sng" algn="ctr">
                      <a:solidFill>
                        <a:schemeClr val="tx1"/>
                      </a:solidFill>
                      <a:prstDash val="solid"/>
                      <a:round/>
                      <a:headEnd type="none" w="med" len="med"/>
                      <a:tailEnd type="none" w="med" len="med"/>
                    </a:lnL>
                    <a:noFill/>
                  </a:tcPr>
                </a:tc>
                <a:tc>
                  <a:txBody>
                    <a:bodyPr/>
                    <a:lstStyle/>
                    <a:p>
                      <a:pPr algn="ctr"/>
                      <a:r>
                        <a:rPr lang="en-GB" dirty="0"/>
                        <a:t>2019</a:t>
                      </a:r>
                      <a:endParaRPr lang="en-IN"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ym typeface="Calibri"/>
                        </a:rPr>
                        <a:t>Cash of ₹11.48 Crore seized  in gunny bags by IT Department</a:t>
                      </a:r>
                      <a:r>
                        <a:rPr lang="en-US" sz="1800" b="1" baseline="0" dirty="0">
                          <a:sym typeface="Calibri"/>
                        </a:rPr>
                        <a:t>.</a:t>
                      </a:r>
                      <a:endParaRPr lang="en-IN" sz="1800" b="1" dirty="0"/>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61699938"/>
                  </a:ext>
                </a:extLst>
              </a:tr>
              <a:tr h="707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154-Rajarajeswari AC, Karnataka </a:t>
                      </a:r>
                      <a:endParaRPr lang="en-IN" sz="1800" b="1" dirty="0"/>
                    </a:p>
                    <a:p>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GB" dirty="0"/>
                        <a:t>2018</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Truck carrying goods worth </a:t>
                      </a:r>
                      <a:r>
                        <a:rPr lang="en-US" sz="1800" b="1" dirty="0">
                          <a:sym typeface="Calibri"/>
                        </a:rPr>
                        <a:t>₹</a:t>
                      </a:r>
                      <a:r>
                        <a:rPr lang="en-US" sz="1800" b="1" dirty="0"/>
                        <a:t>95 lakh, </a:t>
                      </a:r>
                      <a:r>
                        <a:rPr lang="en-US" sz="1800" b="1" baseline="0" dirty="0"/>
                        <a:t>thousands of EPIC, photo voter slips </a:t>
                      </a:r>
                      <a:r>
                        <a:rPr lang="en-US" sz="1800" b="1" dirty="0"/>
                        <a:t>seized by a Flying Squad</a:t>
                      </a:r>
                      <a:r>
                        <a:rPr lang="en-IN" sz="1800" b="0" dirty="0"/>
                        <a:t>.</a:t>
                      </a:r>
                      <a:endParaRPr lang="en-IN" sz="18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6543803"/>
                  </a:ext>
                </a:extLst>
              </a:tr>
              <a:tr h="88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11-Dr. </a:t>
                      </a:r>
                      <a:r>
                        <a:rPr lang="en-US" sz="1800" b="1" dirty="0" err="1"/>
                        <a:t>Radhakrishnan</a:t>
                      </a:r>
                      <a:r>
                        <a:rPr lang="en-US" sz="1800" b="1" dirty="0"/>
                        <a:t> Nagar AC, TN</a:t>
                      </a:r>
                      <a:endParaRPr lang="en-IN" sz="1800" b="1" dirty="0"/>
                    </a:p>
                    <a:p>
                      <a:endParaRPr lang="en-IN" dirty="0"/>
                    </a:p>
                  </a:txBody>
                  <a:tcPr>
                    <a:lnL w="12700" cap="flat" cmpd="sng" algn="ctr">
                      <a:solidFill>
                        <a:schemeClr val="tx1"/>
                      </a:solidFill>
                      <a:prstDash val="solid"/>
                      <a:round/>
                      <a:headEnd type="none" w="med" len="med"/>
                      <a:tailEnd type="none" w="med" len="med"/>
                    </a:lnL>
                    <a:noFill/>
                  </a:tcPr>
                </a:tc>
                <a:tc>
                  <a:txBody>
                    <a:bodyPr/>
                    <a:lstStyle/>
                    <a:p>
                      <a:pPr algn="ctr"/>
                      <a:r>
                        <a:rPr lang="en-GB" dirty="0"/>
                        <a:t>2017</a:t>
                      </a:r>
                      <a:endParaRPr lang="en-IN"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ym typeface="Calibri"/>
                        </a:rPr>
                        <a:t>₹</a:t>
                      </a:r>
                      <a:r>
                        <a:rPr lang="en-US" sz="1800" b="1" dirty="0"/>
                        <a:t>18,80,700/- and various items such as lamps, T-shirts, silver plates, mobile phones and sarees seized, 35 FIRs filed</a:t>
                      </a:r>
                      <a:r>
                        <a:rPr lang="en-IN" sz="1800" b="0" dirty="0"/>
                        <a:t>.</a:t>
                      </a:r>
                      <a:endParaRPr lang="en-GB" sz="1800" b="1" dirty="0"/>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32684623"/>
                  </a:ext>
                </a:extLst>
              </a:tr>
              <a:tr h="707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ym typeface="Calibri"/>
                        </a:rPr>
                        <a:t>134-Aravakurichi AC, Tamil</a:t>
                      </a:r>
                      <a:r>
                        <a:rPr lang="en-US" sz="1800" b="1" baseline="0" dirty="0">
                          <a:sym typeface="Calibri"/>
                        </a:rPr>
                        <a:t> </a:t>
                      </a:r>
                      <a:r>
                        <a:rPr lang="en-US" sz="1800" b="1" dirty="0">
                          <a:sym typeface="Calibri"/>
                        </a:rPr>
                        <a:t>Nadu </a:t>
                      </a:r>
                      <a:endParaRPr lang="en-IN" sz="1800" b="1" dirty="0"/>
                    </a:p>
                    <a:p>
                      <a:endParaRPr lang="en-IN" dirty="0"/>
                    </a:p>
                  </a:txBody>
                  <a:tcPr>
                    <a:lnL w="12700" cap="flat" cmpd="sng" algn="ctr">
                      <a:solidFill>
                        <a:schemeClr val="tx1"/>
                      </a:solidFill>
                      <a:prstDash val="solid"/>
                      <a:round/>
                      <a:headEnd type="none" w="med" len="med"/>
                      <a:tailEnd type="none" w="med" len="med"/>
                    </a:lnL>
                  </a:tcPr>
                </a:tc>
                <a:tc>
                  <a:txBody>
                    <a:bodyPr/>
                    <a:lstStyle/>
                    <a:p>
                      <a:pPr algn="ctr"/>
                      <a:r>
                        <a:rPr lang="en-GB" dirty="0"/>
                        <a:t>2016</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1" dirty="0"/>
                        <a:t>Seizure of </a:t>
                      </a:r>
                      <a:r>
                        <a:rPr lang="en-US" sz="1800" b="1" dirty="0">
                          <a:sym typeface="Calibri"/>
                        </a:rPr>
                        <a:t>₹</a:t>
                      </a:r>
                      <a:r>
                        <a:rPr lang="en-IN" sz="1800" b="1" dirty="0"/>
                        <a:t>4.77 crores cash,</a:t>
                      </a:r>
                      <a:r>
                        <a:rPr lang="en-IN" sz="1800" b="1" baseline="0" dirty="0"/>
                        <a:t> sarees &amp; dhotis worth </a:t>
                      </a:r>
                      <a:r>
                        <a:rPr lang="en-US" sz="1800" b="1" dirty="0">
                          <a:sym typeface="Calibri"/>
                        </a:rPr>
                        <a:t>₹</a:t>
                      </a:r>
                      <a:r>
                        <a:rPr lang="en-IN" sz="1800" b="1" baseline="0" dirty="0"/>
                        <a:t>1.30 crores.</a:t>
                      </a:r>
                      <a:endParaRPr lang="en-IN" sz="1800"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8306946"/>
                  </a:ext>
                </a:extLst>
              </a:tr>
              <a:tr h="7075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ym typeface="Calibri"/>
                        </a:rPr>
                        <a:t>174-Thanjavur AC, Tamil Nadu </a:t>
                      </a:r>
                      <a:endParaRPr lang="en-IN" sz="1800" b="1" dirty="0"/>
                    </a:p>
                    <a:p>
                      <a:endParaRPr lang="en-IN"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GB" dirty="0"/>
                        <a:t>2016</a:t>
                      </a:r>
                      <a:endParaRPr lang="en-IN" dirty="0"/>
                    </a:p>
                  </a:txBody>
                  <a:tcP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ym typeface="Calibri"/>
                        </a:rPr>
                        <a:t>Cash worth ₹20 Lakhs seized, FIR filed.</a:t>
                      </a:r>
                      <a:endParaRPr lang="en-US" sz="18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857714"/>
                  </a:ext>
                </a:extLst>
              </a:tr>
            </a:tbl>
          </a:graphicData>
        </a:graphic>
      </p:graphicFrame>
    </p:spTree>
    <p:extLst>
      <p:ext uri="{BB962C8B-B14F-4D97-AF65-F5344CB8AC3E}">
        <p14:creationId xmlns:p14="http://schemas.microsoft.com/office/powerpoint/2010/main" val="600105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477" y="940449"/>
            <a:ext cx="11283193" cy="5598466"/>
          </a:xfrm>
        </p:spPr>
        <p:txBody>
          <a:bodyPr>
            <a:noAutofit/>
          </a:bodyPr>
          <a:lstStyle/>
          <a:p>
            <a:pPr marL="1006475" lvl="1" indent="-457200" algn="just">
              <a:lnSpc>
                <a:spcPct val="100000"/>
              </a:lnSpc>
              <a:buFont typeface="Wingdings" panose="05000000000000000000" pitchFamily="2" charset="2"/>
              <a:buChar char="§"/>
            </a:pPr>
            <a:r>
              <a:rPr lang="en-GB" sz="3000" dirty="0"/>
              <a:t>Attend Account Reconciliation Meeting to be organised by DEO on 26th Day to declaration of election results.</a:t>
            </a:r>
          </a:p>
          <a:p>
            <a:pPr marL="1006475" lvl="1" indent="-457200" algn="just">
              <a:lnSpc>
                <a:spcPct val="100000"/>
              </a:lnSpc>
              <a:buFont typeface="Wingdings" panose="05000000000000000000" pitchFamily="2" charset="2"/>
              <a:buChar char="§"/>
            </a:pPr>
            <a:r>
              <a:rPr lang="en-GB" sz="3000" dirty="0"/>
              <a:t>Attend District Election Expenditure Monitoring Committee (DEMC) meeting to resolve the issues of account lodged by contesting candidates.</a:t>
            </a:r>
          </a:p>
          <a:p>
            <a:pPr marL="1006475" lvl="1" indent="-457200" algn="just">
              <a:lnSpc>
                <a:spcPct val="100000"/>
              </a:lnSpc>
              <a:buFont typeface="Wingdings" panose="05000000000000000000" pitchFamily="2" charset="2"/>
              <a:buChar char="§"/>
            </a:pPr>
            <a:r>
              <a:rPr lang="en-GB" sz="3000" dirty="0"/>
              <a:t>Help the DEO in timely preparation of candidate-wise DEO’s Scrutiny Reports.</a:t>
            </a:r>
          </a:p>
          <a:p>
            <a:pPr marL="1006475" lvl="1" indent="-457200" algn="just">
              <a:lnSpc>
                <a:spcPct val="100000"/>
              </a:lnSpc>
              <a:buFont typeface="Wingdings" panose="05000000000000000000" pitchFamily="2" charset="2"/>
              <a:buChar char="§"/>
            </a:pPr>
            <a:r>
              <a:rPr lang="en-GB" sz="3000" dirty="0"/>
              <a:t>Scrutinize DEO’s Scrutiny Report and counter-sign at designated place.</a:t>
            </a:r>
          </a:p>
          <a:p>
            <a:pPr marL="1006475" lvl="1" indent="-457200" algn="just">
              <a:lnSpc>
                <a:spcPct val="100000"/>
              </a:lnSpc>
              <a:buFont typeface="Wingdings" panose="05000000000000000000" pitchFamily="2" charset="2"/>
              <a:buChar char="§"/>
            </a:pPr>
            <a:r>
              <a:rPr lang="en-GB" sz="3000" dirty="0"/>
              <a:t>Submit Expenditure Observer Report IV.</a:t>
            </a:r>
            <a:endParaRPr lang="en-IN" sz="3000"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50</a:t>
            </a:fld>
            <a:endParaRPr lang="en-IN"/>
          </a:p>
        </p:txBody>
      </p:sp>
      <p:sp>
        <p:nvSpPr>
          <p:cNvPr id="6" name="Title 1"/>
          <p:cNvSpPr txBox="1">
            <a:spLocks/>
          </p:cNvSpPr>
          <p:nvPr/>
        </p:nvSpPr>
        <p:spPr>
          <a:xfrm>
            <a:off x="68149" y="238214"/>
            <a:ext cx="12123852" cy="636022"/>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4000" b="1" dirty="0" smtClean="0">
                <a:solidFill>
                  <a:schemeClr val="tx1"/>
                </a:solidFill>
              </a:rPr>
              <a:t>Visit of Expenditure Observer – third visit – to do list </a:t>
            </a:r>
            <a:r>
              <a:rPr lang="en-GB" sz="4000" b="1" dirty="0">
                <a:solidFill>
                  <a:schemeClr val="tx1"/>
                </a:solidFill>
              </a:rPr>
              <a:t>– contd.</a:t>
            </a:r>
            <a:endParaRPr lang="en-IN" sz="4000" b="1" dirty="0">
              <a:solidFill>
                <a:schemeClr val="tx1"/>
              </a:solidFill>
            </a:endParaRPr>
          </a:p>
          <a:p>
            <a:endParaRPr lang="en-IN" sz="4000" b="1" dirty="0">
              <a:solidFill>
                <a:schemeClr val="tx1"/>
              </a:solidFill>
            </a:endParaRPr>
          </a:p>
        </p:txBody>
      </p:sp>
    </p:spTree>
    <p:extLst>
      <p:ext uri="{BB962C8B-B14F-4D97-AF65-F5344CB8AC3E}">
        <p14:creationId xmlns:p14="http://schemas.microsoft.com/office/powerpoint/2010/main" val="740210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1395" y="108515"/>
            <a:ext cx="11350304" cy="1111338"/>
          </a:xfrm>
          <a:no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GB" sz="4000" b="1" dirty="0">
                <a:solidFill>
                  <a:schemeClr val="tx1"/>
                </a:solidFill>
              </a:rPr>
              <a:t>Focus areas:</a:t>
            </a:r>
            <a:br>
              <a:rPr lang="en-GB" sz="4000" b="1" dirty="0">
                <a:solidFill>
                  <a:schemeClr val="tx1"/>
                </a:solidFill>
              </a:rPr>
            </a:br>
            <a:r>
              <a:rPr lang="en-GB" sz="4000" b="1" dirty="0">
                <a:solidFill>
                  <a:schemeClr val="tx1"/>
                </a:solidFill>
              </a:rPr>
              <a:t>1. Accounting of publicity of criminal antecedents </a:t>
            </a:r>
            <a:endParaRPr lang="en-IN" sz="4000" b="1"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2699732"/>
              </p:ext>
            </p:extLst>
          </p:nvPr>
        </p:nvGraphicFramePr>
        <p:xfrm>
          <a:off x="461396" y="1585519"/>
          <a:ext cx="11350305" cy="500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20993A70-1DCA-4D96-950C-797BFBB4A2E8}" type="slidenum">
              <a:rPr lang="en-IN" smtClean="0"/>
              <a:pPr/>
              <a:t>51</a:t>
            </a:fld>
            <a:endParaRPr lang="en-IN"/>
          </a:p>
        </p:txBody>
      </p:sp>
      <p:sp>
        <p:nvSpPr>
          <p:cNvPr id="6" name="Rectangle 5"/>
          <p:cNvSpPr/>
          <p:nvPr/>
        </p:nvSpPr>
        <p:spPr>
          <a:xfrm>
            <a:off x="998291" y="4796001"/>
            <a:ext cx="2642532" cy="15603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First publicity: </a:t>
            </a:r>
          </a:p>
          <a:p>
            <a:pPr lvl="0"/>
            <a:r>
              <a:rPr lang="en-GB" dirty="0">
                <a:solidFill>
                  <a:schemeClr val="tx1"/>
                </a:solidFill>
              </a:rPr>
              <a:t>Within first 4 days of last date of withdrawal</a:t>
            </a:r>
            <a:endParaRPr lang="en-US" dirty="0">
              <a:solidFill>
                <a:schemeClr val="tx1"/>
              </a:solidFill>
            </a:endParaRPr>
          </a:p>
        </p:txBody>
      </p:sp>
      <p:sp>
        <p:nvSpPr>
          <p:cNvPr id="7" name="Rectangle 6"/>
          <p:cNvSpPr/>
          <p:nvPr/>
        </p:nvSpPr>
        <p:spPr>
          <a:xfrm>
            <a:off x="4942515" y="4796001"/>
            <a:ext cx="2642532" cy="15603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Second publicity: </a:t>
            </a:r>
          </a:p>
          <a:p>
            <a:pPr lvl="0"/>
            <a:r>
              <a:rPr lang="en-GB" dirty="0">
                <a:solidFill>
                  <a:schemeClr val="tx1"/>
                </a:solidFill>
              </a:rPr>
              <a:t>Within 5th to 8th day of last date of withdrawal </a:t>
            </a:r>
            <a:endParaRPr lang="en-US" dirty="0">
              <a:solidFill>
                <a:schemeClr val="tx1"/>
              </a:solidFill>
            </a:endParaRPr>
          </a:p>
        </p:txBody>
      </p:sp>
      <p:sp>
        <p:nvSpPr>
          <p:cNvPr id="8" name="Rectangle 7"/>
          <p:cNvSpPr/>
          <p:nvPr/>
        </p:nvSpPr>
        <p:spPr>
          <a:xfrm>
            <a:off x="8660935" y="4796000"/>
            <a:ext cx="2642532" cy="15603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solidFill>
                  <a:schemeClr val="tx1"/>
                </a:solidFill>
              </a:rPr>
              <a:t>Third publicity: </a:t>
            </a:r>
          </a:p>
          <a:p>
            <a:pPr lvl="0"/>
            <a:r>
              <a:rPr lang="en-GB" dirty="0">
                <a:solidFill>
                  <a:schemeClr val="tx1"/>
                </a:solidFill>
              </a:rPr>
              <a:t>From 9th day till the last day of campaign, i.e. two days before the poll</a:t>
            </a:r>
            <a:endParaRPr lang="en-US" dirty="0">
              <a:solidFill>
                <a:schemeClr val="tx1"/>
              </a:solidFill>
            </a:endParaRPr>
          </a:p>
        </p:txBody>
      </p:sp>
      <p:sp>
        <p:nvSpPr>
          <p:cNvPr id="9" name="Down Arrow 8"/>
          <p:cNvSpPr/>
          <p:nvPr/>
        </p:nvSpPr>
        <p:spPr>
          <a:xfrm>
            <a:off x="5972961" y="4160942"/>
            <a:ext cx="519768" cy="6350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9753251" y="4160942"/>
            <a:ext cx="519768" cy="6350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10"/>
          <p:cNvSpPr/>
          <p:nvPr/>
        </p:nvSpPr>
        <p:spPr>
          <a:xfrm>
            <a:off x="2059672" y="4160941"/>
            <a:ext cx="519768" cy="6350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10179129" y="6409080"/>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extLst>
      <p:ext uri="{BB962C8B-B14F-4D97-AF65-F5344CB8AC3E}">
        <p14:creationId xmlns:p14="http://schemas.microsoft.com/office/powerpoint/2010/main" val="3971167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1395" y="63120"/>
            <a:ext cx="11476140" cy="1488841"/>
          </a:xfrm>
          <a:prstGeom prst="rect">
            <a:avLst/>
          </a:prstGeom>
          <a:no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600" b="1" dirty="0">
                <a:solidFill>
                  <a:schemeClr val="tx1"/>
                </a:solidFill>
              </a:rPr>
              <a:t>Focus areas:</a:t>
            </a:r>
          </a:p>
          <a:p>
            <a:pPr algn="ctr"/>
            <a:r>
              <a:rPr lang="en-GB" sz="3600" b="1" dirty="0">
                <a:solidFill>
                  <a:schemeClr val="tx1"/>
                </a:solidFill>
              </a:rPr>
              <a:t>2. Visit in ESPs and Monitoring of flow of liquor, drugs, cash</a:t>
            </a:r>
            <a:endParaRPr lang="en-IN" sz="3600" b="1" dirty="0">
              <a:solidFill>
                <a:schemeClr val="tx1"/>
              </a:solidFill>
            </a:endParaRPr>
          </a:p>
        </p:txBody>
      </p:sp>
      <p:sp>
        <p:nvSpPr>
          <p:cNvPr id="7" name="Subtitle 6"/>
          <p:cNvSpPr>
            <a:spLocks noGrp="1"/>
          </p:cNvSpPr>
          <p:nvPr>
            <p:ph type="subTitle" idx="1"/>
          </p:nvPr>
        </p:nvSpPr>
        <p:spPr>
          <a:xfrm>
            <a:off x="461395" y="1492971"/>
            <a:ext cx="11476140" cy="5169512"/>
          </a:xfrm>
        </p:spPr>
        <p:txBody>
          <a:bodyPr>
            <a:normAutofit lnSpcReduction="10000"/>
          </a:bodyPr>
          <a:lstStyle/>
          <a:p>
            <a:pPr marL="457200" indent="-457200" algn="just">
              <a:buFont typeface="Wingdings" panose="05000000000000000000" pitchFamily="2" charset="2"/>
              <a:buChar char="§"/>
            </a:pPr>
            <a:r>
              <a:rPr lang="en-GB" sz="2800" dirty="0">
                <a:solidFill>
                  <a:schemeClr val="tx1"/>
                </a:solidFill>
              </a:rPr>
              <a:t>Visits to </a:t>
            </a:r>
            <a:r>
              <a:rPr lang="en-GB" sz="2800" dirty="0" smtClean="0">
                <a:solidFill>
                  <a:schemeClr val="tx1"/>
                </a:solidFill>
              </a:rPr>
              <a:t>Expenditure Sensitive Pockets (ESPs) and </a:t>
            </a:r>
            <a:r>
              <a:rPr lang="en-GB" sz="2800" dirty="0">
                <a:solidFill>
                  <a:schemeClr val="tx1"/>
                </a:solidFill>
              </a:rPr>
              <a:t>contribute to stepping up of enforcement agencies in such areas. Have route maps of passage of liquor, drugs, cash from the agencies for closer monitoring.</a:t>
            </a:r>
          </a:p>
          <a:p>
            <a:pPr marL="457200" indent="-457200" algn="just">
              <a:buFont typeface="Wingdings" panose="05000000000000000000" pitchFamily="2" charset="2"/>
              <a:buChar char="§"/>
            </a:pPr>
            <a:endParaRPr lang="en-GB" sz="2800" dirty="0">
              <a:solidFill>
                <a:schemeClr val="tx1"/>
              </a:solidFill>
            </a:endParaRPr>
          </a:p>
          <a:p>
            <a:pPr marL="457200" indent="-457200" algn="just">
              <a:buFont typeface="Wingdings" panose="05000000000000000000" pitchFamily="2" charset="2"/>
              <a:buChar char="§"/>
            </a:pPr>
            <a:r>
              <a:rPr lang="en-GB" sz="2800" dirty="0">
                <a:solidFill>
                  <a:schemeClr val="tx1"/>
                </a:solidFill>
              </a:rPr>
              <a:t>Conduct an analysis of places where high number of seizures of cash/liquor were made in previous two elections, and ensure that special vigil is maintained.</a:t>
            </a:r>
          </a:p>
          <a:p>
            <a:pPr marL="457200" indent="-457200" algn="just">
              <a:buFont typeface="Wingdings" panose="05000000000000000000" pitchFamily="2" charset="2"/>
              <a:buChar char="§"/>
            </a:pPr>
            <a:endParaRPr lang="en-GB" sz="2800" dirty="0">
              <a:solidFill>
                <a:schemeClr val="tx1"/>
              </a:solidFill>
              <a:effectLst>
                <a:outerShdw blurRad="38100" dist="38100" dir="2700000" algn="tl">
                  <a:srgbClr val="000000">
                    <a:alpha val="43137"/>
                  </a:srgbClr>
                </a:outerShdw>
              </a:effectLst>
            </a:endParaRPr>
          </a:p>
          <a:p>
            <a:pPr marL="457200" indent="-457200" algn="just">
              <a:buFont typeface="Wingdings" panose="05000000000000000000" pitchFamily="2" charset="2"/>
              <a:buChar char="§"/>
            </a:pPr>
            <a:r>
              <a:rPr lang="en-GB" sz="2800" dirty="0">
                <a:solidFill>
                  <a:schemeClr val="tx1"/>
                </a:solidFill>
              </a:rPr>
              <a:t>Interact with District Excise Authorities regularly for effective action against flow of liquor meant for vitiating electoral process. Ensure close monitoring of sensitive liquor shops as per guidelines in compendium and extant laws.</a:t>
            </a:r>
            <a:endParaRPr lang="en-IN" sz="2800" dirty="0">
              <a:solidFill>
                <a:schemeClr val="tx1"/>
              </a:solidFill>
            </a:endParaRPr>
          </a:p>
        </p:txBody>
      </p:sp>
      <p:sp>
        <p:nvSpPr>
          <p:cNvPr id="2" name="Slide Number Placeholder 1"/>
          <p:cNvSpPr>
            <a:spLocks noGrp="1"/>
          </p:cNvSpPr>
          <p:nvPr>
            <p:ph type="sldNum" sz="quarter" idx="12"/>
          </p:nvPr>
        </p:nvSpPr>
        <p:spPr/>
        <p:txBody>
          <a:bodyPr/>
          <a:lstStyle/>
          <a:p>
            <a:fld id="{20993A70-1DCA-4D96-950C-797BFBB4A2E8}" type="slidenum">
              <a:rPr lang="en-IN" smtClean="0"/>
              <a:pPr/>
              <a:t>52</a:t>
            </a:fld>
            <a:endParaRPr lang="en-IN"/>
          </a:p>
        </p:txBody>
      </p:sp>
      <p:sp>
        <p:nvSpPr>
          <p:cNvPr id="6" name="Rectangle 5"/>
          <p:cNvSpPr/>
          <p:nvPr/>
        </p:nvSpPr>
        <p:spPr>
          <a:xfrm>
            <a:off x="10160000" y="6171687"/>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extLst>
      <p:ext uri="{BB962C8B-B14F-4D97-AF65-F5344CB8AC3E}">
        <p14:creationId xmlns:p14="http://schemas.microsoft.com/office/powerpoint/2010/main" val="3951164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1395" y="63121"/>
            <a:ext cx="11476140" cy="1010670"/>
          </a:xfrm>
          <a:prstGeom prst="rect">
            <a:avLst/>
          </a:prstGeom>
          <a:no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3600" dirty="0">
                <a:solidFill>
                  <a:schemeClr val="tx1"/>
                </a:solidFill>
                <a:effectLst>
                  <a:outerShdw blurRad="38100" dist="38100" dir="2700000" algn="tl">
                    <a:srgbClr val="000000">
                      <a:alpha val="43137"/>
                    </a:srgbClr>
                  </a:outerShdw>
                </a:effectLst>
              </a:rPr>
              <a:t>Focus areas:</a:t>
            </a:r>
          </a:p>
          <a:p>
            <a:pPr algn="ctr"/>
            <a:r>
              <a:rPr lang="en-GB" sz="3600" dirty="0">
                <a:solidFill>
                  <a:schemeClr val="tx1"/>
                </a:solidFill>
                <a:effectLst>
                  <a:outerShdw blurRad="38100" dist="38100" dir="2700000" algn="tl">
                    <a:srgbClr val="000000">
                      <a:alpha val="43137"/>
                    </a:srgbClr>
                  </a:outerShdw>
                </a:effectLst>
              </a:rPr>
              <a:t>3. Activities related to Accounts of Candidates</a:t>
            </a:r>
            <a:endParaRPr lang="en-IN" sz="3600" dirty="0">
              <a:solidFill>
                <a:schemeClr val="tx1"/>
              </a:solidFill>
              <a:effectLst>
                <a:outerShdw blurRad="38100" dist="38100" dir="2700000" algn="tl">
                  <a:srgbClr val="000000">
                    <a:alpha val="43137"/>
                  </a:srgbClr>
                </a:outerShdw>
              </a:effectLst>
            </a:endParaRPr>
          </a:p>
        </p:txBody>
      </p:sp>
      <p:sp>
        <p:nvSpPr>
          <p:cNvPr id="7" name="Subtitle 6"/>
          <p:cNvSpPr>
            <a:spLocks noGrp="1"/>
          </p:cNvSpPr>
          <p:nvPr>
            <p:ph type="subTitle" idx="1"/>
          </p:nvPr>
        </p:nvSpPr>
        <p:spPr>
          <a:xfrm>
            <a:off x="461395" y="1111340"/>
            <a:ext cx="11476140" cy="5245013"/>
          </a:xfrm>
        </p:spPr>
        <p:txBody>
          <a:bodyPr>
            <a:noAutofit/>
          </a:bodyPr>
          <a:lstStyle/>
          <a:p>
            <a:pPr marL="342900" indent="-342900" algn="just">
              <a:lnSpc>
                <a:spcPct val="100000"/>
              </a:lnSpc>
              <a:buFont typeface="Wingdings" panose="05000000000000000000" pitchFamily="2" charset="2"/>
              <a:buChar char="Ø"/>
            </a:pPr>
            <a:r>
              <a:rPr lang="en-GB" sz="2800" dirty="0">
                <a:solidFill>
                  <a:schemeClr val="tx1"/>
                </a:solidFill>
              </a:rPr>
              <a:t>‘Shadow Observation Register’ to be maintained neatly and cross-referenced with evidence.</a:t>
            </a:r>
          </a:p>
          <a:p>
            <a:pPr marL="342900" indent="-342900" algn="just">
              <a:lnSpc>
                <a:spcPct val="100000"/>
              </a:lnSpc>
              <a:buFont typeface="Wingdings" panose="05000000000000000000" pitchFamily="2" charset="2"/>
              <a:buChar char="Ø"/>
            </a:pPr>
            <a:r>
              <a:rPr lang="en-GB" sz="2800" dirty="0">
                <a:solidFill>
                  <a:schemeClr val="tx1"/>
                </a:solidFill>
              </a:rPr>
              <a:t>Issuance of notice on the same day by </a:t>
            </a:r>
            <a:r>
              <a:rPr lang="en-GB" sz="2800" dirty="0" smtClean="0">
                <a:solidFill>
                  <a:schemeClr val="tx1"/>
                </a:solidFill>
              </a:rPr>
              <a:t>RO in </a:t>
            </a:r>
            <a:r>
              <a:rPr lang="en-GB" sz="2800" dirty="0">
                <a:solidFill>
                  <a:schemeClr val="tx1"/>
                </a:solidFill>
              </a:rPr>
              <a:t>cases of discrepancies observed during inspections.</a:t>
            </a:r>
          </a:p>
          <a:p>
            <a:pPr marL="342900" indent="-342900" algn="just">
              <a:lnSpc>
                <a:spcPct val="100000"/>
              </a:lnSpc>
              <a:buFont typeface="Wingdings" panose="05000000000000000000" pitchFamily="2" charset="2"/>
              <a:buChar char="Ø"/>
            </a:pPr>
            <a:r>
              <a:rPr lang="en-GB" sz="2800" dirty="0">
                <a:solidFill>
                  <a:schemeClr val="tx1"/>
                </a:solidFill>
              </a:rPr>
              <a:t>Despite notice by the </a:t>
            </a:r>
            <a:r>
              <a:rPr lang="en-GB" sz="2800" dirty="0" smtClean="0">
                <a:solidFill>
                  <a:schemeClr val="tx1"/>
                </a:solidFill>
              </a:rPr>
              <a:t>RO </a:t>
            </a:r>
            <a:r>
              <a:rPr lang="en-GB" sz="2800" dirty="0">
                <a:solidFill>
                  <a:schemeClr val="tx1"/>
                </a:solidFill>
              </a:rPr>
              <a:t>if the account is not getting inspected then, FIR to be filed by RO.</a:t>
            </a:r>
          </a:p>
          <a:p>
            <a:pPr marL="342900" indent="-342900" algn="just">
              <a:lnSpc>
                <a:spcPct val="100000"/>
              </a:lnSpc>
              <a:buFont typeface="Wingdings" panose="05000000000000000000" pitchFamily="2" charset="2"/>
              <a:buChar char="Ø"/>
            </a:pPr>
            <a:r>
              <a:rPr lang="en-GB" sz="2800" dirty="0">
                <a:solidFill>
                  <a:schemeClr val="tx1"/>
                </a:solidFill>
              </a:rPr>
              <a:t>Ensure that there is decent publicity for dates of inspection and the account details are properly displayed.</a:t>
            </a:r>
          </a:p>
          <a:p>
            <a:pPr marL="342900" indent="-342900" algn="just">
              <a:lnSpc>
                <a:spcPct val="100000"/>
              </a:lnSpc>
              <a:buFont typeface="Wingdings" panose="05000000000000000000" pitchFamily="2" charset="2"/>
              <a:buChar char="Ø"/>
            </a:pPr>
            <a:r>
              <a:rPr lang="en-GB" sz="2800" dirty="0">
                <a:solidFill>
                  <a:schemeClr val="tx1"/>
                </a:solidFill>
              </a:rPr>
              <a:t>Educate and guide candidates to avoid minor defects like routing the expenses through separate bank account, expenditure over ₹10,000/- to be incurred through banking channels, vouchers to be signed, etc. </a:t>
            </a:r>
          </a:p>
        </p:txBody>
      </p:sp>
      <p:sp>
        <p:nvSpPr>
          <p:cNvPr id="2" name="Slide Number Placeholder 1"/>
          <p:cNvSpPr>
            <a:spLocks noGrp="1"/>
          </p:cNvSpPr>
          <p:nvPr>
            <p:ph type="sldNum" sz="quarter" idx="12"/>
          </p:nvPr>
        </p:nvSpPr>
        <p:spPr/>
        <p:txBody>
          <a:bodyPr/>
          <a:lstStyle/>
          <a:p>
            <a:fld id="{20993A70-1DCA-4D96-950C-797BFBB4A2E8}" type="slidenum">
              <a:rPr lang="en-IN" smtClean="0"/>
              <a:pPr/>
              <a:t>53</a:t>
            </a:fld>
            <a:endParaRPr lang="en-IN"/>
          </a:p>
        </p:txBody>
      </p:sp>
      <p:sp>
        <p:nvSpPr>
          <p:cNvPr id="6" name="Rectangle 5"/>
          <p:cNvSpPr/>
          <p:nvPr/>
        </p:nvSpPr>
        <p:spPr>
          <a:xfrm>
            <a:off x="10160000" y="6359630"/>
            <a:ext cx="918970" cy="369332"/>
          </a:xfrm>
          <a:prstGeom prst="rect">
            <a:avLst/>
          </a:prstGeom>
        </p:spPr>
        <p:txBody>
          <a:bodyPr wrap="none">
            <a:spAutoFit/>
          </a:bodyPr>
          <a:lstStyle/>
          <a:p>
            <a:r>
              <a:rPr lang="en-IN" altLang="en-US" dirty="0" err="1" smtClean="0"/>
              <a:t>Contd</a:t>
            </a:r>
            <a:r>
              <a:rPr lang="en-IN" altLang="en-US" dirty="0" smtClean="0"/>
              <a:t>…</a:t>
            </a:r>
            <a:endParaRPr lang="en-IN" dirty="0"/>
          </a:p>
        </p:txBody>
      </p:sp>
    </p:spTree>
    <p:extLst>
      <p:ext uri="{BB962C8B-B14F-4D97-AF65-F5344CB8AC3E}">
        <p14:creationId xmlns:p14="http://schemas.microsoft.com/office/powerpoint/2010/main" val="2131781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06" y="62753"/>
            <a:ext cx="12191594" cy="1748118"/>
          </a:xfrm>
          <a:no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GB" sz="3200" b="1" dirty="0">
                <a:solidFill>
                  <a:schemeClr val="tx1"/>
                </a:solidFill>
              </a:rPr>
              <a:t>Focus areas:</a:t>
            </a:r>
            <a:br>
              <a:rPr lang="en-GB" sz="3200" b="1" dirty="0">
                <a:solidFill>
                  <a:schemeClr val="tx1"/>
                </a:solidFill>
              </a:rPr>
            </a:br>
            <a:r>
              <a:rPr lang="en-GB" sz="3200" b="1" dirty="0">
                <a:solidFill>
                  <a:schemeClr val="tx1"/>
                </a:solidFill>
              </a:rPr>
              <a:t>4. Activities related to </a:t>
            </a:r>
            <a:r>
              <a:rPr lang="en-GB" sz="3200" b="1" dirty="0" smtClean="0">
                <a:solidFill>
                  <a:schemeClr val="tx1"/>
                </a:solidFill>
              </a:rPr>
              <a:t>proactive </a:t>
            </a:r>
            <a:r>
              <a:rPr lang="en-GB" sz="3200" b="1" dirty="0">
                <a:solidFill>
                  <a:schemeClr val="tx1"/>
                </a:solidFill>
              </a:rPr>
              <a:t>engagement with enforcement agencies</a:t>
            </a:r>
            <a:endParaRPr lang="en-IN" sz="3200" b="1" dirty="0">
              <a:solidFill>
                <a:schemeClr val="tx1"/>
              </a:solidFill>
            </a:endParaRPr>
          </a:p>
        </p:txBody>
      </p:sp>
      <p:sp>
        <p:nvSpPr>
          <p:cNvPr id="6" name="Content Placeholder 5"/>
          <p:cNvSpPr>
            <a:spLocks noGrp="1"/>
          </p:cNvSpPr>
          <p:nvPr>
            <p:ph idx="1"/>
          </p:nvPr>
        </p:nvSpPr>
        <p:spPr>
          <a:xfrm>
            <a:off x="406" y="1810871"/>
            <a:ext cx="12191593" cy="4682212"/>
          </a:xfrm>
        </p:spPr>
        <p:txBody>
          <a:bodyPr>
            <a:normAutofit/>
          </a:bodyPr>
          <a:lstStyle/>
          <a:p>
            <a:pPr lvl="0" rtl="0">
              <a:lnSpc>
                <a:spcPct val="150000"/>
              </a:lnSpc>
              <a:buFont typeface="Wingdings" panose="05000000000000000000" pitchFamily="2" charset="2"/>
              <a:buChar char="§"/>
            </a:pPr>
            <a:r>
              <a:rPr lang="en-GB" sz="2400" dirty="0"/>
              <a:t>Ensure proper seamless coordination happens among various agencies including Income Tax, Police, CGST/SGST, State Excise, DRI, NCB, BSF, Railway, Coast Guard, Postal Department, SLBC etc.</a:t>
            </a:r>
          </a:p>
          <a:p>
            <a:pPr lvl="0" rtl="0">
              <a:lnSpc>
                <a:spcPct val="150000"/>
              </a:lnSpc>
              <a:buFont typeface="Wingdings" panose="05000000000000000000" pitchFamily="2" charset="2"/>
              <a:buChar char="§"/>
            </a:pPr>
            <a:r>
              <a:rPr lang="en-GB" sz="2400" dirty="0"/>
              <a:t>Ensure quick flow of communication amongst agencies for increased deterrence.</a:t>
            </a:r>
          </a:p>
          <a:p>
            <a:pPr lvl="0" rtl="0">
              <a:lnSpc>
                <a:spcPct val="150000"/>
              </a:lnSpc>
              <a:buFont typeface="Wingdings" panose="05000000000000000000" pitchFamily="2" charset="2"/>
              <a:buChar char="§"/>
            </a:pPr>
            <a:r>
              <a:rPr lang="en-GB" sz="2400" dirty="0"/>
              <a:t>Regular follow-ups with district level officers from enforcement agencies</a:t>
            </a:r>
            <a:r>
              <a:rPr lang="en-GB" sz="2400" dirty="0" smtClean="0"/>
              <a:t>.</a:t>
            </a:r>
            <a:endParaRPr lang="en-GB" sz="2400" dirty="0"/>
          </a:p>
        </p:txBody>
      </p:sp>
      <p:sp>
        <p:nvSpPr>
          <p:cNvPr id="2" name="Slide Number Placeholder 1"/>
          <p:cNvSpPr>
            <a:spLocks noGrp="1"/>
          </p:cNvSpPr>
          <p:nvPr>
            <p:ph type="sldNum" sz="quarter" idx="12"/>
          </p:nvPr>
        </p:nvSpPr>
        <p:spPr/>
        <p:txBody>
          <a:bodyPr/>
          <a:lstStyle/>
          <a:p>
            <a:fld id="{20993A70-1DCA-4D96-950C-797BFBB4A2E8}" type="slidenum">
              <a:rPr lang="en-IN" smtClean="0"/>
              <a:pPr/>
              <a:t>54</a:t>
            </a:fld>
            <a:endParaRPr lang="en-IN"/>
          </a:p>
        </p:txBody>
      </p:sp>
    </p:spTree>
    <p:extLst>
      <p:ext uri="{BB962C8B-B14F-4D97-AF65-F5344CB8AC3E}">
        <p14:creationId xmlns:p14="http://schemas.microsoft.com/office/powerpoint/2010/main" val="7844357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77"/>
            <a:ext cx="10515600" cy="599704"/>
          </a:xfrm>
          <a:no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GB" sz="3600" b="1" dirty="0">
                <a:solidFill>
                  <a:schemeClr val="tx1"/>
                </a:solidFill>
              </a:rPr>
              <a:t>Expectations from Expenditure Observers</a:t>
            </a:r>
            <a:endParaRPr lang="en-IN" sz="3600" b="1" dirty="0">
              <a:solidFill>
                <a:schemeClr val="tx1"/>
              </a:solidFill>
            </a:endParaRPr>
          </a:p>
        </p:txBody>
      </p:sp>
      <p:sp>
        <p:nvSpPr>
          <p:cNvPr id="3" name="Content Placeholder 2"/>
          <p:cNvSpPr>
            <a:spLocks noGrp="1"/>
          </p:cNvSpPr>
          <p:nvPr>
            <p:ph idx="1"/>
          </p:nvPr>
        </p:nvSpPr>
        <p:spPr>
          <a:xfrm>
            <a:off x="402671" y="878425"/>
            <a:ext cx="11366541" cy="5658387"/>
          </a:xfrm>
        </p:spPr>
        <p:txBody>
          <a:bodyPr>
            <a:normAutofit fontScale="85000" lnSpcReduction="10000"/>
          </a:bodyPr>
          <a:lstStyle/>
          <a:p>
            <a:pPr marL="549275" indent="-457200" algn="just">
              <a:lnSpc>
                <a:spcPct val="150000"/>
              </a:lnSpc>
              <a:buFont typeface="Wingdings" panose="05000000000000000000" pitchFamily="2" charset="2"/>
              <a:buChar char="§"/>
            </a:pPr>
            <a:r>
              <a:rPr lang="en-GB" sz="3200" dirty="0"/>
              <a:t>Thorough reading of Expenditure Monitoring Compendium.</a:t>
            </a:r>
          </a:p>
          <a:p>
            <a:pPr marL="549275" indent="-457200" algn="just">
              <a:lnSpc>
                <a:spcPct val="150000"/>
              </a:lnSpc>
              <a:buFont typeface="Wingdings" panose="05000000000000000000" pitchFamily="2" charset="2"/>
              <a:buChar char="§"/>
            </a:pPr>
            <a:r>
              <a:rPr lang="en-GB" sz="3200" dirty="0"/>
              <a:t>The roles and duties assigned in each visit to be carried out diligently and pro-actively.</a:t>
            </a:r>
          </a:p>
          <a:p>
            <a:pPr marL="549275" indent="-457200" algn="just">
              <a:lnSpc>
                <a:spcPct val="150000"/>
              </a:lnSpc>
              <a:buFont typeface="Wingdings" panose="05000000000000000000" pitchFamily="2" charset="2"/>
              <a:buChar char="§"/>
            </a:pPr>
            <a:r>
              <a:rPr lang="en-GB" sz="3200" dirty="0"/>
              <a:t>Coordination with various enforcement agencies through district level nodal/nodal officers and monitoring them on daily basis.</a:t>
            </a:r>
          </a:p>
          <a:p>
            <a:pPr marL="549275" indent="-457200" algn="just">
              <a:lnSpc>
                <a:spcPct val="150000"/>
              </a:lnSpc>
              <a:buFont typeface="Wingdings" panose="05000000000000000000" pitchFamily="2" charset="2"/>
              <a:buChar char="§"/>
            </a:pPr>
            <a:r>
              <a:rPr lang="en-GB" sz="3200" dirty="0"/>
              <a:t>Monitoring the handling of complaints from C-Vigil pertaining to expenditure monitoring.</a:t>
            </a:r>
          </a:p>
          <a:p>
            <a:pPr marL="549275" indent="-457200" algn="just">
              <a:lnSpc>
                <a:spcPct val="150000"/>
              </a:lnSpc>
              <a:buFont typeface="Wingdings" panose="05000000000000000000" pitchFamily="2" charset="2"/>
              <a:buChar char="§"/>
            </a:pPr>
            <a:r>
              <a:rPr lang="en-GB" sz="3200" dirty="0"/>
              <a:t>Physical availability and access through mobile phones for citizens and stakeholders</a:t>
            </a:r>
            <a:r>
              <a:rPr lang="en-GB" dirty="0"/>
              <a:t>.</a:t>
            </a:r>
          </a:p>
          <a:p>
            <a:pPr marL="549275" indent="-457200" algn="just">
              <a:buFont typeface="Wingdings" panose="05000000000000000000" pitchFamily="2" charset="2"/>
              <a:buChar char="§"/>
            </a:pPr>
            <a:endParaRPr lang="en-IN"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55</a:t>
            </a:fld>
            <a:endParaRPr lang="en-IN"/>
          </a:p>
        </p:txBody>
      </p:sp>
      <p:sp>
        <p:nvSpPr>
          <p:cNvPr id="5" name="Rectangle 4"/>
          <p:cNvSpPr/>
          <p:nvPr/>
        </p:nvSpPr>
        <p:spPr>
          <a:xfrm>
            <a:off x="9480559" y="6352146"/>
            <a:ext cx="918970" cy="369332"/>
          </a:xfrm>
          <a:prstGeom prst="rect">
            <a:avLst/>
          </a:prstGeom>
        </p:spPr>
        <p:txBody>
          <a:bodyPr wrap="none">
            <a:spAutoFit/>
          </a:bodyPr>
          <a:lstStyle/>
          <a:p>
            <a:r>
              <a:rPr lang="en-GB" dirty="0" err="1" smtClean="0"/>
              <a:t>Contd</a:t>
            </a:r>
            <a:r>
              <a:rPr lang="en-GB" dirty="0" smtClean="0"/>
              <a:t>…</a:t>
            </a:r>
            <a:endParaRPr lang="en-IN" dirty="0"/>
          </a:p>
        </p:txBody>
      </p:sp>
    </p:spTree>
    <p:extLst>
      <p:ext uri="{BB962C8B-B14F-4D97-AF65-F5344CB8AC3E}">
        <p14:creationId xmlns:p14="http://schemas.microsoft.com/office/powerpoint/2010/main" val="23155730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76"/>
            <a:ext cx="10515600" cy="785699"/>
          </a:xfrm>
          <a:no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GB" sz="3600" dirty="0">
                <a:solidFill>
                  <a:schemeClr val="tx1"/>
                </a:solidFill>
                <a:effectLst>
                  <a:outerShdw blurRad="38100" dist="38100" dir="2700000" algn="tl">
                    <a:srgbClr val="000000">
                      <a:alpha val="43137"/>
                    </a:srgbClr>
                  </a:outerShdw>
                </a:effectLst>
              </a:rPr>
              <a:t>Expectations from Expenditure </a:t>
            </a:r>
            <a:r>
              <a:rPr lang="en-GB" sz="3600" dirty="0" smtClean="0">
                <a:solidFill>
                  <a:schemeClr val="tx1"/>
                </a:solidFill>
                <a:effectLst>
                  <a:outerShdw blurRad="38100" dist="38100" dir="2700000" algn="tl">
                    <a:srgbClr val="000000">
                      <a:alpha val="43137"/>
                    </a:srgbClr>
                  </a:outerShdw>
                </a:effectLst>
              </a:rPr>
              <a:t>Observers – contd.</a:t>
            </a:r>
            <a:endParaRPr lang="en-IN" sz="36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2672" y="1115740"/>
            <a:ext cx="10951128" cy="5658387"/>
          </a:xfrm>
        </p:spPr>
        <p:txBody>
          <a:bodyPr>
            <a:normAutofit fontScale="92500"/>
          </a:bodyPr>
          <a:lstStyle/>
          <a:p>
            <a:pPr marL="549275" indent="-457200" algn="just">
              <a:lnSpc>
                <a:spcPct val="150000"/>
              </a:lnSpc>
              <a:buFont typeface="Wingdings" panose="05000000000000000000" pitchFamily="2" charset="2"/>
              <a:buChar char="Ø"/>
            </a:pPr>
            <a:r>
              <a:rPr lang="en-GB" sz="2400" dirty="0"/>
              <a:t>Proactive reporting of sensitive cases/high end seizures to CEO/Commission.</a:t>
            </a:r>
          </a:p>
          <a:p>
            <a:pPr marL="549275" indent="-457200" algn="just">
              <a:lnSpc>
                <a:spcPct val="150000"/>
              </a:lnSpc>
              <a:buFont typeface="Wingdings" panose="05000000000000000000" pitchFamily="2" charset="2"/>
              <a:buChar char="Ø"/>
            </a:pPr>
            <a:r>
              <a:rPr lang="en-GB" sz="2400" dirty="0"/>
              <a:t>Priorities- Liquor, Drugs, Cash and freebies as inducements meant to vitiate electoral </a:t>
            </a:r>
            <a:r>
              <a:rPr lang="en-GB" sz="2400" dirty="0" smtClean="0"/>
              <a:t>process.</a:t>
            </a:r>
            <a:endParaRPr lang="en-GB" sz="2400" dirty="0"/>
          </a:p>
          <a:p>
            <a:pPr marL="549275" indent="-457200" algn="just">
              <a:lnSpc>
                <a:spcPct val="150000"/>
              </a:lnSpc>
              <a:buFont typeface="Wingdings" panose="05000000000000000000" pitchFamily="2" charset="2"/>
              <a:buChar char="Ø"/>
            </a:pPr>
            <a:r>
              <a:rPr lang="en-GB" sz="2400" dirty="0"/>
              <a:t>Visit to Expenditure Sensitive Pockets and monitor arrangements</a:t>
            </a:r>
            <a:r>
              <a:rPr lang="en-GB" sz="2400" dirty="0" smtClean="0"/>
              <a:t>. 81 ACs have been classified as Expenditure Sensitive Constituencies (ESCs) and needs more monitoring.</a:t>
            </a:r>
            <a:endParaRPr lang="en-GB" sz="2400" dirty="0"/>
          </a:p>
          <a:p>
            <a:pPr marL="549275" indent="-457200" algn="just">
              <a:lnSpc>
                <a:spcPct val="150000"/>
              </a:lnSpc>
              <a:buFont typeface="Wingdings" panose="05000000000000000000" pitchFamily="2" charset="2"/>
              <a:buChar char="Ø"/>
            </a:pPr>
            <a:r>
              <a:rPr lang="en-GB" sz="2400" dirty="0"/>
              <a:t>Enhances monitoring and surprise vigils during last 72 hours before the poll.</a:t>
            </a:r>
          </a:p>
          <a:p>
            <a:pPr marL="549275" indent="-457200" algn="just">
              <a:lnSpc>
                <a:spcPct val="150000"/>
              </a:lnSpc>
              <a:buFont typeface="Wingdings" panose="05000000000000000000" pitchFamily="2" charset="2"/>
              <a:buChar char="Ø"/>
            </a:pPr>
            <a:r>
              <a:rPr lang="en-GB" sz="2400" dirty="0"/>
              <a:t>Catalyse information sharing amongst agencies.</a:t>
            </a:r>
          </a:p>
          <a:p>
            <a:pPr marL="549275" indent="-457200" algn="just">
              <a:lnSpc>
                <a:spcPct val="150000"/>
              </a:lnSpc>
              <a:buFont typeface="Wingdings" panose="05000000000000000000" pitchFamily="2" charset="2"/>
              <a:buChar char="Ø"/>
            </a:pPr>
            <a:r>
              <a:rPr lang="en-GB" sz="2400" dirty="0" smtClean="0"/>
              <a:t>Special </a:t>
            </a:r>
            <a:r>
              <a:rPr lang="en-GB" sz="2400" dirty="0"/>
              <a:t>monitoring to ensure proper checking of passengers and baggage in non-regular airports and helipads</a:t>
            </a:r>
            <a:r>
              <a:rPr lang="en-GB" sz="2400" dirty="0" smtClean="0"/>
              <a:t>.</a:t>
            </a:r>
          </a:p>
          <a:p>
            <a:pPr marL="549275" indent="-457200" algn="just">
              <a:lnSpc>
                <a:spcPct val="150000"/>
              </a:lnSpc>
              <a:buFont typeface="Wingdings" panose="05000000000000000000" pitchFamily="2" charset="2"/>
              <a:buChar char="Ø"/>
            </a:pPr>
            <a:r>
              <a:rPr lang="en-GB" sz="2400" dirty="0" smtClean="0"/>
              <a:t>Special monitoring of border areas as Karnataka has long borders.</a:t>
            </a:r>
            <a:endParaRPr lang="en-GB" sz="2400" dirty="0"/>
          </a:p>
          <a:p>
            <a:pPr marL="549275" indent="-457200" algn="just">
              <a:lnSpc>
                <a:spcPct val="150000"/>
              </a:lnSpc>
              <a:buFont typeface="Wingdings" panose="05000000000000000000" pitchFamily="2" charset="2"/>
              <a:buChar char="Ø"/>
            </a:pPr>
            <a:endParaRPr lang="en-GB" dirty="0"/>
          </a:p>
          <a:p>
            <a:pPr marL="92075" indent="0" algn="just">
              <a:buNone/>
            </a:pPr>
            <a:endParaRPr lang="en-IN"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56</a:t>
            </a:fld>
            <a:endParaRPr lang="en-IN"/>
          </a:p>
        </p:txBody>
      </p:sp>
    </p:spTree>
    <p:extLst>
      <p:ext uri="{BB962C8B-B14F-4D97-AF65-F5344CB8AC3E}">
        <p14:creationId xmlns:p14="http://schemas.microsoft.com/office/powerpoint/2010/main" val="3617027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6943"/>
            <a:ext cx="12192000" cy="606392"/>
          </a:xfrm>
          <a:solidFill>
            <a:schemeClr val="bg1"/>
          </a:solidFill>
          <a:ln w="57150">
            <a:solidFill>
              <a:schemeClr val="tx1"/>
            </a:solidFill>
          </a:ln>
        </p:spPr>
        <p:txBody>
          <a:bodyPr>
            <a:normAutofit/>
          </a:bodyPr>
          <a:lstStyle/>
          <a:p>
            <a:r>
              <a:rPr lang="en-IN" sz="3200" b="1" dirty="0" smtClean="0">
                <a:solidFill>
                  <a:schemeClr val="tx1">
                    <a:lumMod val="95000"/>
                    <a:lumOff val="5000"/>
                  </a:schemeClr>
                </a:solidFill>
                <a:cs typeface="Times New Roman" panose="02020603050405020304" pitchFamily="18" charset="0"/>
              </a:rPr>
              <a:t>Assistant Expenditure Observer (</a:t>
            </a:r>
            <a:r>
              <a:rPr lang="en-IN" sz="3200" b="1" dirty="0">
                <a:solidFill>
                  <a:schemeClr val="tx1">
                    <a:lumMod val="95000"/>
                    <a:lumOff val="5000"/>
                  </a:schemeClr>
                </a:solidFill>
                <a:cs typeface="Times New Roman" panose="02020603050405020304" pitchFamily="18" charset="0"/>
              </a:rPr>
              <a:t>AEO)</a:t>
            </a:r>
          </a:p>
        </p:txBody>
      </p:sp>
      <p:sp>
        <p:nvSpPr>
          <p:cNvPr id="3" name="Content Placeholder 2"/>
          <p:cNvSpPr>
            <a:spLocks noGrp="1"/>
          </p:cNvSpPr>
          <p:nvPr>
            <p:ph idx="1"/>
          </p:nvPr>
        </p:nvSpPr>
        <p:spPr>
          <a:xfrm>
            <a:off x="1343473" y="1268762"/>
            <a:ext cx="9721215" cy="5400599"/>
          </a:xfrm>
        </p:spPr>
        <p:txBody>
          <a:bodyPr>
            <a:noAutofit/>
          </a:bodyPr>
          <a:lstStyle/>
          <a:p>
            <a:pPr lvl="0"/>
            <a:r>
              <a:rPr lang="en-US" sz="2600" dirty="0">
                <a:cs typeface="Times New Roman" panose="02020603050405020304" pitchFamily="18" charset="0"/>
              </a:rPr>
              <a:t>AEO to be appointed by DEO</a:t>
            </a:r>
          </a:p>
          <a:p>
            <a:pPr lvl="0"/>
            <a:r>
              <a:rPr lang="en-US" sz="2600" dirty="0">
                <a:cs typeface="Times New Roman" panose="02020603050405020304" pitchFamily="18" charset="0"/>
              </a:rPr>
              <a:t>The EO  may replace the AEO, if not found to be up to the mark</a:t>
            </a:r>
          </a:p>
          <a:p>
            <a:pPr lvl="0"/>
            <a:r>
              <a:rPr lang="en-US" sz="2600" dirty="0">
                <a:cs typeface="Times New Roman" panose="02020603050405020304" pitchFamily="18" charset="0"/>
              </a:rPr>
              <a:t>To tour extensively and make an assessment of election expenditure by candidate</a:t>
            </a:r>
          </a:p>
          <a:p>
            <a:pPr lvl="0"/>
            <a:r>
              <a:rPr lang="en-US" sz="2600" dirty="0">
                <a:cs typeface="Times New Roman" panose="02020603050405020304" pitchFamily="18" charset="0"/>
              </a:rPr>
              <a:t>To maintain the Shadow Observation Register &amp; Folder of Evidence</a:t>
            </a:r>
          </a:p>
          <a:p>
            <a:pPr lvl="0"/>
            <a:r>
              <a:rPr lang="en-US" sz="2600" dirty="0">
                <a:cs typeface="Times New Roman" panose="02020603050405020304" pitchFamily="18" charset="0"/>
              </a:rPr>
              <a:t>Supervise and ensure all complaints are addressed </a:t>
            </a:r>
            <a:r>
              <a:rPr lang="en-US" sz="2600" dirty="0" err="1">
                <a:cs typeface="Times New Roman" panose="02020603050405020304" pitchFamily="18" charset="0"/>
              </a:rPr>
              <a:t>w.r.t</a:t>
            </a:r>
            <a:r>
              <a:rPr lang="en-US" sz="2600" dirty="0">
                <a:cs typeface="Times New Roman" panose="02020603050405020304" pitchFamily="18" charset="0"/>
              </a:rPr>
              <a:t> election expenditure by candidate in his jurisdiction</a:t>
            </a:r>
          </a:p>
          <a:p>
            <a:pPr lvl="0"/>
            <a:r>
              <a:rPr lang="en-US" sz="2600" dirty="0">
                <a:cs typeface="Times New Roman" panose="02020603050405020304" pitchFamily="18" charset="0"/>
              </a:rPr>
              <a:t>Co-ordinate with the RO’s office on campaign activities of candidates</a:t>
            </a:r>
          </a:p>
          <a:p>
            <a:pPr lvl="0"/>
            <a:r>
              <a:rPr lang="en-US" sz="2600" dirty="0">
                <a:cs typeface="Times New Roman" panose="02020603050405020304" pitchFamily="18" charset="0"/>
              </a:rPr>
              <a:t>Assist EO in inspection of accounts</a:t>
            </a:r>
          </a:p>
          <a:p>
            <a:pPr lvl="0"/>
            <a:r>
              <a:rPr lang="en-US" sz="2600" dirty="0">
                <a:cs typeface="Times New Roman" panose="02020603050405020304" pitchFamily="18" charset="0"/>
              </a:rPr>
              <a:t>Extra AEO in case of ESC</a:t>
            </a:r>
          </a:p>
          <a:p>
            <a:endParaRPr lang="en-IN" sz="26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99" y="702944"/>
            <a:ext cx="3936421" cy="2009775"/>
          </a:xfrm>
        </p:spPr>
        <p:txBody>
          <a:bodyPr>
            <a:noAutofit/>
          </a:bodyPr>
          <a:lstStyle/>
          <a:p>
            <a:r>
              <a:rPr lang="en-IN" sz="4000" dirty="0">
                <a:solidFill>
                  <a:srgbClr val="00B0F0"/>
                </a:solidFill>
              </a:rPr>
              <a:t>AEO’s Daily Report</a:t>
            </a:r>
            <a:endParaRPr lang="en-US" sz="4000" dirty="0">
              <a:solidFill>
                <a:srgbClr val="00B0F0"/>
              </a:solidFill>
            </a:endParaRPr>
          </a:p>
        </p:txBody>
      </p:sp>
      <p:graphicFrame>
        <p:nvGraphicFramePr>
          <p:cNvPr id="3" name="Object 2"/>
          <p:cNvGraphicFramePr>
            <a:graphicFrameLocks noChangeAspect="1"/>
          </p:cNvGraphicFramePr>
          <p:nvPr/>
        </p:nvGraphicFramePr>
        <p:xfrm>
          <a:off x="4623996" y="257287"/>
          <a:ext cx="7147560" cy="6385560"/>
        </p:xfrm>
        <a:graphic>
          <a:graphicData uri="http://schemas.openxmlformats.org/presentationml/2006/ole">
            <mc:AlternateContent xmlns:mc="http://schemas.openxmlformats.org/markup-compatibility/2006">
              <mc:Choice xmlns:v="urn:schemas-microsoft-com:vml" Requires="v">
                <p:oleObj spid="_x0000_s1271" name="Acrobat Document" r:id="rId3" imgW="6047280" imgH="7814160" progId="Acrobat.Document.DC">
                  <p:embed/>
                </p:oleObj>
              </mc:Choice>
              <mc:Fallback>
                <p:oleObj name="Acrobat Document" r:id="rId3" imgW="6047280" imgH="7814160" progId="Acrobat.Document.DC">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996" y="257287"/>
                        <a:ext cx="7147560" cy="6385560"/>
                      </a:xfrm>
                      <a:prstGeom prst="rect">
                        <a:avLst/>
                      </a:prstGeom>
                      <a:noFill/>
                      <a:extLst/>
                    </p:spPr>
                  </p:pic>
                </p:oleObj>
              </mc:Fallback>
            </mc:AlternateContent>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58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265"/>
            <a:ext cx="12192000" cy="630710"/>
          </a:xfrm>
          <a:solidFill>
            <a:schemeClr val="bg1"/>
          </a:solidFill>
          <a:ln w="57150">
            <a:noFill/>
          </a:ln>
        </p:spPr>
        <p:txBody>
          <a:bodyPr>
            <a:noAutofit/>
          </a:bodyPr>
          <a:lstStyle/>
          <a:p>
            <a:r>
              <a:rPr lang="en-IN" sz="3200" b="1" dirty="0">
                <a:solidFill>
                  <a:schemeClr val="tx1">
                    <a:lumMod val="95000"/>
                    <a:lumOff val="5000"/>
                  </a:schemeClr>
                </a:solidFill>
                <a:cs typeface="Times New Roman" panose="02020603050405020304" pitchFamily="18" charset="0"/>
              </a:rPr>
              <a:t>Flying </a:t>
            </a:r>
            <a:r>
              <a:rPr lang="en-IN" sz="3200" b="1" dirty="0" smtClean="0">
                <a:solidFill>
                  <a:schemeClr val="tx1">
                    <a:lumMod val="95000"/>
                    <a:lumOff val="5000"/>
                  </a:schemeClr>
                </a:solidFill>
                <a:cs typeface="Times New Roman" panose="02020603050405020304" pitchFamily="18" charset="0"/>
              </a:rPr>
              <a:t>Squads (FSs) </a:t>
            </a:r>
            <a:r>
              <a:rPr lang="en-IN" sz="3200" b="1" dirty="0">
                <a:solidFill>
                  <a:schemeClr val="tx1">
                    <a:lumMod val="95000"/>
                    <a:lumOff val="5000"/>
                  </a:schemeClr>
                </a:solidFill>
                <a:cs typeface="Times New Roman" panose="02020603050405020304" pitchFamily="18" charset="0"/>
              </a:rPr>
              <a:t>and Static Surveillance </a:t>
            </a:r>
            <a:r>
              <a:rPr lang="en-IN" sz="3200" b="1" dirty="0" smtClean="0">
                <a:solidFill>
                  <a:schemeClr val="tx1">
                    <a:lumMod val="95000"/>
                    <a:lumOff val="5000"/>
                  </a:schemeClr>
                </a:solidFill>
                <a:cs typeface="Times New Roman" panose="02020603050405020304" pitchFamily="18" charset="0"/>
              </a:rPr>
              <a:t>Teams (SSTs)</a:t>
            </a:r>
            <a:endParaRPr lang="en-IN" sz="3200" b="1" dirty="0">
              <a:solidFill>
                <a:schemeClr val="tx1">
                  <a:lumMod val="95000"/>
                  <a:lumOff val="5000"/>
                </a:schemeClr>
              </a:solidFill>
              <a:cs typeface="Times New Roman" panose="02020603050405020304" pitchFamily="18" charset="0"/>
            </a:endParaRPr>
          </a:p>
        </p:txBody>
      </p:sp>
      <p:sp>
        <p:nvSpPr>
          <p:cNvPr id="3" name="Content Placeholder 2"/>
          <p:cNvSpPr>
            <a:spLocks noGrp="1"/>
          </p:cNvSpPr>
          <p:nvPr>
            <p:ph idx="1"/>
          </p:nvPr>
        </p:nvSpPr>
        <p:spPr>
          <a:xfrm>
            <a:off x="422406" y="1416133"/>
            <a:ext cx="10842906" cy="4658061"/>
          </a:xfrm>
        </p:spPr>
        <p:txBody>
          <a:bodyPr>
            <a:normAutofit/>
          </a:bodyPr>
          <a:lstStyle/>
          <a:p>
            <a:pPr algn="just"/>
            <a:r>
              <a:rPr lang="en-IN" sz="2800" dirty="0" smtClean="0">
                <a:latin typeface="Calibri" panose="020F0502020204030204" pitchFamily="34" charset="0"/>
                <a:ea typeface="Calibri" panose="020F0502020204030204" pitchFamily="34" charset="0"/>
                <a:cs typeface="Calibri" panose="020F0502020204030204" pitchFamily="34" charset="0"/>
              </a:rPr>
              <a:t>SOP for seizure and release of cash and other items, </a:t>
            </a:r>
            <a:r>
              <a:rPr lang="en-IN" sz="28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ECI letter dated 29 May 2015</a:t>
            </a:r>
          </a:p>
          <a:p>
            <a:pPr>
              <a:buFont typeface="Arial" panose="020B0604020202020204" pitchFamily="34" charset="0"/>
              <a:buChar char="•"/>
            </a:pPr>
            <a:r>
              <a:rPr lang="en-IN" sz="2800" b="1"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IN" sz="2800" b="1" i="1" u="sng" dirty="0">
                <a:latin typeface="Calibri" panose="020F0502020204030204" pitchFamily="34" charset="0"/>
                <a:ea typeface="Calibri" panose="020F0502020204030204" pitchFamily="34" charset="0"/>
                <a:cs typeface="Calibri" panose="020F0502020204030204" pitchFamily="34" charset="0"/>
              </a:rPr>
              <a:t>3 or more Flying Squads(FS) and Static Surveillance Teams(SST) in each Assembly Constituency/Segment</a:t>
            </a:r>
            <a:r>
              <a:rPr lang="en-IN" sz="2800" i="1" dirty="0">
                <a:latin typeface="Calibri" panose="020F0502020204030204" pitchFamily="34" charset="0"/>
                <a:ea typeface="Calibri" panose="020F0502020204030204" pitchFamily="34" charset="0"/>
                <a:cs typeface="Calibri" panose="020F0502020204030204" pitchFamily="34" charset="0"/>
              </a:rPr>
              <a:t>. </a:t>
            </a:r>
          </a:p>
          <a:p>
            <a:pPr>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FS-More in Expenditure Sensitive Constituencies(ESC) if required. </a:t>
            </a:r>
          </a:p>
          <a:p>
            <a:pPr>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SST- required at Expenditure Sensitive Pockets (ESP).</a:t>
            </a:r>
          </a:p>
          <a:p>
            <a:pPr>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Headed by a Magistrate (Adequate numbers/ gazette notification). </a:t>
            </a:r>
          </a:p>
          <a:p>
            <a:pPr>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Video Recording.</a:t>
            </a:r>
          </a:p>
          <a:p>
            <a:pPr>
              <a:buFont typeface="Arial" panose="020B0604020202020204" pitchFamily="34" charset="0"/>
              <a:buChar char="•"/>
            </a:pPr>
            <a:r>
              <a:rPr lang="en-IN" sz="2800" dirty="0">
                <a:latin typeface="Calibri" panose="020F0502020204030204" pitchFamily="34" charset="0"/>
                <a:ea typeface="Calibri" panose="020F0502020204030204" pitchFamily="34" charset="0"/>
                <a:cs typeface="Calibri" panose="020F0502020204030204" pitchFamily="34" charset="0"/>
              </a:rPr>
              <a:t>GPS enabled FS vehicles/ Mobile tracking</a:t>
            </a:r>
            <a:r>
              <a:rPr lang="en-IN" sz="2800" b="1" dirty="0">
                <a:latin typeface="Calibri" panose="020F0502020204030204" pitchFamily="34" charset="0"/>
                <a:ea typeface="Calibri" panose="020F0502020204030204" pitchFamily="34" charset="0"/>
                <a:cs typeface="Calibri" panose="020F0502020204030204" pitchFamily="34" charset="0"/>
              </a:rPr>
              <a:t>.</a:t>
            </a:r>
          </a:p>
        </p:txBody>
      </p:sp>
      <p:sp>
        <p:nvSpPr>
          <p:cNvPr id="6" name="Slide Number Placeholder 5"/>
          <p:cNvSpPr>
            <a:spLocks noGrp="1"/>
          </p:cNvSpPr>
          <p:nvPr>
            <p:ph type="sldNum" sz="quarter" idx="12"/>
          </p:nvPr>
        </p:nvSpPr>
        <p:spPr/>
        <p:txBody>
          <a:bodyPr/>
          <a:lstStyle/>
          <a:p>
            <a:fld id="{D57F1E4F-1CFF-5643-939E-217C01CDF565}" type="slidenum">
              <a:rPr lang="en-US" smtClean="0"/>
              <a:pPr/>
              <a:t>59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0"/>
            <a:ext cx="12192000" cy="4278094"/>
          </a:xfrm>
          <a:prstGeom prst="rect">
            <a:avLst/>
          </a:prstGeom>
          <a:noFill/>
        </p:spPr>
        <p:txBody>
          <a:bodyPr wrap="square" rtlCol="0">
            <a:spAutoFit/>
          </a:bodyPr>
          <a:lstStyle/>
          <a:p>
            <a:pPr algn="just">
              <a:spcAft>
                <a:spcPts val="1200"/>
              </a:spcAft>
              <a:tabLst>
                <a:tab pos="338138" algn="l"/>
              </a:tabLst>
            </a:pPr>
            <a:r>
              <a:rPr lang="en-US" sz="16600" dirty="0" smtClean="0"/>
              <a:t>Part – B</a:t>
            </a:r>
            <a:endParaRPr lang="en-US" sz="16600" dirty="0"/>
          </a:p>
          <a:p>
            <a:pPr>
              <a:spcAft>
                <a:spcPts val="1200"/>
              </a:spcAft>
              <a:tabLst>
                <a:tab pos="338138" algn="l"/>
              </a:tabLst>
            </a:pPr>
            <a:r>
              <a:rPr lang="en-GB" sz="4400" dirty="0" smtClean="0"/>
              <a:t>Objectives, Legal </a:t>
            </a:r>
            <a:r>
              <a:rPr lang="en-GB" sz="4400" dirty="0"/>
              <a:t>Provisions and </a:t>
            </a:r>
            <a:r>
              <a:rPr lang="en-US" sz="4400" dirty="0"/>
              <a:t>Publication of Criminal Antecedents </a:t>
            </a:r>
          </a:p>
        </p:txBody>
      </p:sp>
    </p:spTree>
    <p:extLst>
      <p:ext uri="{BB962C8B-B14F-4D97-AF65-F5344CB8AC3E}">
        <p14:creationId xmlns:p14="http://schemas.microsoft.com/office/powerpoint/2010/main" val="40084843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5540"/>
            <a:ext cx="12192001" cy="809931"/>
          </a:xfrm>
          <a:solidFill>
            <a:schemeClr val="bg1"/>
          </a:solidFill>
          <a:ln w="57150">
            <a:noFill/>
          </a:ln>
        </p:spPr>
        <p:txBody>
          <a:bodyPr vert="horz" wrap="square" lIns="91440" tIns="45720" rIns="91440" bIns="45720" numCol="1" rtlCol="0" anchor="t" anchorCtr="0" compatLnSpc="1">
            <a:noAutofit/>
          </a:bodyPr>
          <a:lstStyle/>
          <a:p>
            <a:pPr algn="ctr" eaLnBrk="1" hangingPunct="1">
              <a:defRPr/>
            </a:pPr>
            <a:r>
              <a:rPr lang="en-US" sz="2800" b="1" dirty="0" smtClean="0">
                <a:solidFill>
                  <a:schemeClr val="tx1"/>
                </a:solidFill>
              </a:rPr>
              <a:t> </a:t>
            </a:r>
            <a:r>
              <a:rPr lang="en-US" b="1" dirty="0" smtClean="0">
                <a:solidFill>
                  <a:schemeClr val="tx1"/>
                </a:solidFill>
              </a:rPr>
              <a:t>Flying Squads</a:t>
            </a:r>
            <a:endParaRPr lang="en-US" b="1" dirty="0">
              <a:solidFill>
                <a:schemeClr val="tx1"/>
              </a:solidFill>
            </a:endParaRPr>
          </a:p>
        </p:txBody>
      </p:sp>
      <p:sp>
        <p:nvSpPr>
          <p:cNvPr id="6" name="Slide Number Placeholder 5"/>
          <p:cNvSpPr txBox="1">
            <a:spLocks noGrp="1"/>
          </p:cNvSpPr>
          <p:nvPr/>
        </p:nvSpPr>
        <p:spPr>
          <a:xfrm>
            <a:off x="8077200" y="6543676"/>
            <a:ext cx="2133600" cy="365125"/>
          </a:xfrm>
          <a:prstGeom prst="rect">
            <a:avLst/>
          </a:prstGeom>
          <a:noFill/>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sz="1200" dirty="0">
              <a:solidFill>
                <a:srgbClr val="898989"/>
              </a:solidFill>
              <a:latin typeface="Century Schoolbook" panose="02040604050505020304" pitchFamily="18"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60</a:t>
            </a:fld>
            <a:endParaRPr lang="en-US" dirty="0"/>
          </a:p>
        </p:txBody>
      </p:sp>
      <p:sp>
        <p:nvSpPr>
          <p:cNvPr id="13" name="Rectangle 12"/>
          <p:cNvSpPr/>
          <p:nvPr/>
        </p:nvSpPr>
        <p:spPr>
          <a:xfrm>
            <a:off x="602458" y="1374816"/>
            <a:ext cx="10979942" cy="5801588"/>
          </a:xfrm>
          <a:prstGeom prst="rect">
            <a:avLst/>
          </a:prstGeom>
        </p:spPr>
        <p:txBody>
          <a:bodyPr wrap="square">
            <a:spAutoFit/>
          </a:bodyPr>
          <a:lstStyle/>
          <a:p>
            <a:pPr marL="285750" lvl="0" indent="-285750" algn="just" defTabSz="889000">
              <a:lnSpc>
                <a:spcPct val="90000"/>
              </a:lnSpc>
              <a:spcBef>
                <a:spcPct val="0"/>
              </a:spcBef>
              <a:spcAft>
                <a:spcPct val="350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FS- to attend to all complaints related to </a:t>
            </a:r>
            <a:r>
              <a:rPr lang="en-US" sz="2800" dirty="0" smtClean="0">
                <a:latin typeface="Calibri" panose="020F0502020204030204" pitchFamily="34" charset="0"/>
                <a:ea typeface="Calibri" panose="020F0502020204030204" pitchFamily="34" charset="0"/>
                <a:cs typeface="Calibri" panose="020F0502020204030204" pitchFamily="34" charset="0"/>
              </a:rPr>
              <a:t>MCC</a:t>
            </a:r>
          </a:p>
          <a:p>
            <a:pPr marL="285750" indent="-285750" algn="just" defTabSz="889000">
              <a:lnSpc>
                <a:spcPct val="90000"/>
              </a:lnSpc>
              <a:spcBef>
                <a:spcPct val="0"/>
              </a:spcBef>
              <a:spcAft>
                <a:spcPct val="350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Attend all complaints of threat, movement of liquor, arms and ammunition and large sum of cash for the purpose of bribing of elections </a:t>
            </a:r>
            <a:r>
              <a:rPr lang="en-US" sz="2800" dirty="0" smtClean="0">
                <a:latin typeface="Calibri" panose="020F0502020204030204" pitchFamily="34" charset="0"/>
                <a:ea typeface="Calibri" panose="020F0502020204030204" pitchFamily="34" charset="0"/>
                <a:cs typeface="Calibri" panose="020F0502020204030204" pitchFamily="34" charset="0"/>
              </a:rPr>
              <a:t>etc.</a:t>
            </a:r>
          </a:p>
          <a:p>
            <a:pPr marL="285750" lvl="0" indent="-285750" algn="just" defTabSz="889000">
              <a:lnSpc>
                <a:spcPct val="90000"/>
              </a:lnSpc>
              <a:spcBef>
                <a:spcPct val="0"/>
              </a:spcBef>
              <a:spcAft>
                <a:spcPct val="350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Attend to all complaints regarding election expenditure by the candidates / political </a:t>
            </a:r>
            <a:r>
              <a:rPr lang="en-US" sz="2800" dirty="0" smtClean="0">
                <a:latin typeface="Calibri" panose="020F0502020204030204" pitchFamily="34" charset="0"/>
                <a:ea typeface="Calibri" panose="020F0502020204030204" pitchFamily="34" charset="0"/>
                <a:cs typeface="Calibri" panose="020F0502020204030204" pitchFamily="34" charset="0"/>
              </a:rPr>
              <a:t>party</a:t>
            </a:r>
          </a:p>
          <a:p>
            <a:pPr marL="285750" indent="-285750" algn="just" defTabSz="889000">
              <a:lnSpc>
                <a:spcPct val="90000"/>
              </a:lnSpc>
              <a:spcBef>
                <a:spcPct val="0"/>
              </a:spcBef>
              <a:spcAft>
                <a:spcPct val="350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Videograph with the help of VST, all major expenses made by political parties after the announcement of election .</a:t>
            </a:r>
          </a:p>
          <a:p>
            <a:pPr marL="285750" lvl="0" indent="-285750" algn="just" defTabSz="889000">
              <a:lnSpc>
                <a:spcPct val="90000"/>
              </a:lnSpc>
              <a:spcBef>
                <a:spcPct val="0"/>
              </a:spcBef>
              <a:spcAft>
                <a:spcPct val="35000"/>
              </a:spcAft>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indent="-285750" algn="just" defTabSz="889000">
              <a:lnSpc>
                <a:spcPct val="90000"/>
              </a:lnSpc>
              <a:spcBef>
                <a:spcPct val="0"/>
              </a:spcBef>
              <a:spcAft>
                <a:spcPct val="35000"/>
              </a:spcAft>
              <a:buFont typeface="Arial" panose="020B0604020202020204" pitchFamily="34" charset="0"/>
              <a:buChar char="•"/>
            </a:pPr>
            <a:endParaRPr lang="en-US" sz="2800"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defTabSz="889000">
              <a:lnSpc>
                <a:spcPct val="90000"/>
              </a:lnSpc>
              <a:spcBef>
                <a:spcPct val="0"/>
              </a:spcBef>
              <a:spcAft>
                <a:spcPct val="35000"/>
              </a:spcAft>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285750" lvl="0" indent="-285750" algn="just" defTabSz="889000">
              <a:lnSpc>
                <a:spcPct val="90000"/>
              </a:lnSpc>
              <a:spcBef>
                <a:spcPct val="0"/>
              </a:spcBef>
              <a:spcAft>
                <a:spcPct val="35000"/>
              </a:spcAft>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6739" name="Picture 3"/>
          <p:cNvPicPr>
            <a:picLocks noGrp="1" noChangeAspect="1" noChangeArrowheads="1"/>
          </p:cNvPicPr>
          <p:nvPr>
            <p:ph idx="1"/>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57F1E4F-1CFF-5643-939E-217C01CDF565}" type="slidenum">
              <a:rPr lang="en-US" smtClean="0"/>
              <a:pPr/>
              <a:t>61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0" y="281355"/>
            <a:ext cx="12192000" cy="736284"/>
          </a:xfrm>
          <a:solidFill>
            <a:schemeClr val="bg1"/>
          </a:solidFill>
          <a:ln w="57150">
            <a:noFill/>
          </a:ln>
        </p:spPr>
        <p:txBody>
          <a:bodyPr>
            <a:normAutofit fontScale="90000"/>
          </a:bodyPr>
          <a:lstStyle/>
          <a:p>
            <a:pPr algn="ctr" eaLnBrk="1" hangingPunct="1">
              <a:defRPr/>
            </a:pPr>
            <a:r>
              <a:rPr lang="en-US" b="1" dirty="0">
                <a:solidFill>
                  <a:schemeClr val="tx1">
                    <a:lumMod val="95000"/>
                    <a:lumOff val="5000"/>
                  </a:schemeClr>
                </a:solidFill>
              </a:rPr>
              <a:t>Static Surveillance Teams (</a:t>
            </a:r>
            <a:r>
              <a:rPr lang="en-US" b="1" dirty="0" smtClean="0">
                <a:solidFill>
                  <a:schemeClr val="tx1">
                    <a:lumMod val="95000"/>
                    <a:lumOff val="5000"/>
                  </a:schemeClr>
                </a:solidFill>
              </a:rPr>
              <a:t>SSTs)</a:t>
            </a:r>
            <a:endParaRPr lang="en-IN" b="1" dirty="0">
              <a:solidFill>
                <a:schemeClr val="tx1">
                  <a:lumMod val="95000"/>
                  <a:lumOff val="5000"/>
                </a:schemeClr>
              </a:solidFill>
            </a:endParaRPr>
          </a:p>
        </p:txBody>
      </p:sp>
      <p:sp>
        <p:nvSpPr>
          <p:cNvPr id="46083" name="Rectangle 3"/>
          <p:cNvSpPr>
            <a:spLocks noGrp="1"/>
          </p:cNvSpPr>
          <p:nvPr>
            <p:ph idx="1"/>
          </p:nvPr>
        </p:nvSpPr>
        <p:spPr>
          <a:xfrm>
            <a:off x="690310" y="1420009"/>
            <a:ext cx="9658546" cy="4797911"/>
          </a:xfrm>
        </p:spPr>
        <p:txBody>
          <a:bodyPr>
            <a:normAutofit fontScale="25000" lnSpcReduction="20000"/>
          </a:bodyPr>
          <a:lstStyle/>
          <a:p>
            <a:pPr marL="406400" lvl="1" indent="-290830" algn="just">
              <a:lnSpc>
                <a:spcPct val="80000"/>
              </a:lnSpc>
              <a:buFont typeface="Arial" panose="020B0604020202020204" pitchFamily="34" charset="0"/>
              <a:buChar char="•"/>
            </a:pPr>
            <a:endParaRPr lang="en-US" altLang="en-US" sz="12800" dirty="0">
              <a:latin typeface="Calibri" panose="020F0502020204030204" pitchFamily="34" charset="0"/>
              <a:ea typeface="Calibri" panose="020F0502020204030204" pitchFamily="34" charset="0"/>
              <a:cs typeface="Calibri" panose="020F0502020204030204" pitchFamily="34" charset="0"/>
            </a:endParaRPr>
          </a:p>
          <a:p>
            <a:pPr marL="406400" lvl="1" indent="-290830" algn="just">
              <a:lnSpc>
                <a:spcPct val="80000"/>
              </a:lnSpc>
              <a:buFont typeface="Arial" panose="020B0604020202020204" pitchFamily="34" charset="0"/>
              <a:buChar char="•"/>
            </a:pPr>
            <a:r>
              <a:rPr lang="en-US" altLang="en-US" sz="12800" dirty="0">
                <a:latin typeface="Calibri" panose="020F0502020204030204" pitchFamily="34" charset="0"/>
                <a:ea typeface="Calibri" panose="020F0502020204030204" pitchFamily="34" charset="0"/>
                <a:cs typeface="Calibri" panose="020F0502020204030204" pitchFamily="34" charset="0"/>
              </a:rPr>
              <a:t>Two or more SSTs in each AC with one magistrate, 3-4 Police personnel and one videographer.	</a:t>
            </a:r>
          </a:p>
          <a:p>
            <a:pPr marL="406400" lvl="1" indent="-290830" algn="just">
              <a:lnSpc>
                <a:spcPct val="80000"/>
              </a:lnSpc>
              <a:buFont typeface="Arial" panose="020B0604020202020204" pitchFamily="34" charset="0"/>
              <a:buChar char="•"/>
            </a:pPr>
            <a:endParaRPr lang="en-US" altLang="en-US" sz="12800" dirty="0">
              <a:latin typeface="Calibri" panose="020F0502020204030204" pitchFamily="34" charset="0"/>
              <a:ea typeface="Calibri" panose="020F0502020204030204" pitchFamily="34" charset="0"/>
              <a:cs typeface="Calibri" panose="020F0502020204030204" pitchFamily="34" charset="0"/>
            </a:endParaRPr>
          </a:p>
          <a:p>
            <a:pPr marL="406400" lvl="1" indent="-290830" algn="just">
              <a:lnSpc>
                <a:spcPct val="80000"/>
              </a:lnSpc>
              <a:buFont typeface="Arial" panose="020B0604020202020204" pitchFamily="34" charset="0"/>
              <a:buChar char="•"/>
            </a:pPr>
            <a:r>
              <a:rPr lang="en-US" altLang="en-US" sz="12800" dirty="0">
                <a:latin typeface="Calibri" panose="020F0502020204030204" pitchFamily="34" charset="0"/>
                <a:ea typeface="Calibri" panose="020F0502020204030204" pitchFamily="34" charset="0"/>
                <a:cs typeface="Calibri" panose="020F0502020204030204" pitchFamily="34" charset="0"/>
              </a:rPr>
              <a:t>To put the check post on major roads to check movement of illegal cash/liquor/arms or gift items 	</a:t>
            </a:r>
          </a:p>
          <a:p>
            <a:pPr marL="406400" lvl="1" indent="-290830" algn="just">
              <a:lnSpc>
                <a:spcPct val="80000"/>
              </a:lnSpc>
              <a:buFont typeface="Arial" panose="020B0604020202020204" pitchFamily="34" charset="0"/>
              <a:buChar char="•"/>
            </a:pPr>
            <a:endParaRPr lang="en-US" altLang="en-US" sz="12800" dirty="0">
              <a:latin typeface="Calibri" panose="020F0502020204030204" pitchFamily="34" charset="0"/>
              <a:ea typeface="Calibri" panose="020F0502020204030204" pitchFamily="34" charset="0"/>
              <a:cs typeface="Calibri" panose="020F0502020204030204" pitchFamily="34" charset="0"/>
            </a:endParaRPr>
          </a:p>
          <a:p>
            <a:pPr marL="406400" lvl="1" indent="-290830" algn="just">
              <a:lnSpc>
                <a:spcPct val="80000"/>
              </a:lnSpc>
              <a:buFont typeface="Arial" panose="020B0604020202020204" pitchFamily="34" charset="0"/>
              <a:buChar char="•"/>
            </a:pPr>
            <a:r>
              <a:rPr lang="en-US" altLang="en-US" sz="12800" dirty="0">
                <a:latin typeface="Calibri" panose="020F0502020204030204" pitchFamily="34" charset="0"/>
                <a:ea typeface="Calibri" panose="020F0502020204030204" pitchFamily="34" charset="0"/>
                <a:cs typeface="Calibri" panose="020F0502020204030204" pitchFamily="34" charset="0"/>
              </a:rPr>
              <a:t>Flying Squad of the district will supervise the posting of the Static Team/Check Post so as to avoid any harassment of public.</a:t>
            </a:r>
          </a:p>
          <a:p>
            <a:pPr marL="406400" lvl="1" indent="-290830" algn="just">
              <a:lnSpc>
                <a:spcPct val="80000"/>
              </a:lnSpc>
              <a:buNone/>
            </a:pPr>
            <a:r>
              <a:rPr lang="en-US" altLang="en-US" sz="12800" b="1" dirty="0">
                <a:latin typeface="Shonar Bangla" panose="02020603050405020304" pitchFamily="18" charset="0"/>
                <a:cs typeface="Shonar Bangla" panose="02020603050405020304" pitchFamily="18" charset="0"/>
              </a:rPr>
              <a:t>	</a:t>
            </a:r>
          </a:p>
          <a:p>
            <a:pPr marL="406400" lvl="1" indent="-290830" algn="just">
              <a:lnSpc>
                <a:spcPct val="80000"/>
              </a:lnSpc>
              <a:buNone/>
            </a:pPr>
            <a:endParaRPr lang="en-US" altLang="en-US" sz="4000" dirty="0"/>
          </a:p>
          <a:p>
            <a:pPr marL="406400" lvl="1" indent="-290830" algn="just">
              <a:lnSpc>
                <a:spcPct val="80000"/>
              </a:lnSpc>
              <a:buNone/>
            </a:pPr>
            <a:endParaRPr lang="en-US" altLang="en-US" sz="2000" dirty="0"/>
          </a:p>
          <a:p>
            <a:pPr marL="406400" lvl="1" indent="-290830" algn="just">
              <a:lnSpc>
                <a:spcPct val="80000"/>
              </a:lnSpc>
              <a:buNone/>
            </a:pPr>
            <a:endParaRPr lang="en-US" altLang="en-US" sz="2000" dirty="0"/>
          </a:p>
          <a:p>
            <a:pPr marL="406400" lvl="1" indent="-290830" algn="just">
              <a:lnSpc>
                <a:spcPct val="80000"/>
              </a:lnSpc>
              <a:buNone/>
            </a:pPr>
            <a:endParaRPr lang="en-US" altLang="en-US" sz="2000" dirty="0"/>
          </a:p>
          <a:p>
            <a:pPr marL="406400" lvl="1" indent="-290830" algn="just">
              <a:lnSpc>
                <a:spcPct val="80000"/>
              </a:lnSpc>
              <a:buNone/>
            </a:pPr>
            <a:r>
              <a:rPr lang="en-US" altLang="en-US" sz="2000" dirty="0"/>
              <a:t>	</a:t>
            </a:r>
            <a:endParaRPr lang="en-IN" altLang="en-US" sz="2000" dirty="0"/>
          </a:p>
        </p:txBody>
      </p:sp>
      <p:sp>
        <p:nvSpPr>
          <p:cNvPr id="5" name="TextBox 4"/>
          <p:cNvSpPr txBox="1"/>
          <p:nvPr/>
        </p:nvSpPr>
        <p:spPr>
          <a:xfrm>
            <a:off x="9889588" y="628825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p:cNvSpPr>
          <p:nvPr>
            <p:ph idx="1"/>
          </p:nvPr>
        </p:nvSpPr>
        <p:spPr>
          <a:xfrm>
            <a:off x="323850" y="1581374"/>
            <a:ext cx="10283190" cy="5062315"/>
          </a:xfrm>
        </p:spPr>
        <p:txBody>
          <a:bodyPr/>
          <a:lstStyle/>
          <a:p>
            <a:pPr marL="347980" lvl="1" indent="-288925" algn="just">
              <a:lnSpc>
                <a:spcPct val="80000"/>
              </a:lnSpc>
              <a:buFont typeface="Wingdings" panose="05000000000000000000" pitchFamily="2" charset="2"/>
              <a:buChar char="§"/>
            </a:pPr>
            <a:r>
              <a:rPr lang="en-US" altLang="en-US" sz="2200" dirty="0" err="1">
                <a:latin typeface="Calibri" panose="020F0502020204030204" pitchFamily="34" charset="0"/>
                <a:ea typeface="Calibri" panose="020F0502020204030204" pitchFamily="34" charset="0"/>
                <a:cs typeface="Calibri" panose="020F0502020204030204" pitchFamily="34" charset="0"/>
              </a:rPr>
              <a:t>Videography</a:t>
            </a:r>
            <a:r>
              <a:rPr lang="en-US" altLang="en-US" sz="2200" dirty="0">
                <a:latin typeface="Calibri" panose="020F0502020204030204" pitchFamily="34" charset="0"/>
                <a:ea typeface="Calibri" panose="020F0502020204030204" pitchFamily="34" charset="0"/>
                <a:cs typeface="Calibri" panose="020F0502020204030204" pitchFamily="34" charset="0"/>
              </a:rPr>
              <a:t> is must and the DVD  handed over to Accounting Team, for keeping in `folder of evidence`.</a:t>
            </a:r>
          </a:p>
          <a:p>
            <a:pPr marL="347980" lvl="1" indent="-288925" algn="just">
              <a:lnSpc>
                <a:spcPct val="80000"/>
              </a:lnSpc>
              <a:buNone/>
            </a:pPr>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pPr marL="347980" lvl="1" indent="-288925" algn="just">
              <a:lnSpc>
                <a:spcPct val="80000"/>
              </a:lnSpc>
              <a:buFont typeface="Wingdings" panose="05000000000000000000" pitchFamily="2" charset="2"/>
              <a:buChar char="§"/>
            </a:pPr>
            <a:r>
              <a:rPr lang="en-US" altLang="en-US" sz="2200" dirty="0">
                <a:latin typeface="Calibri" panose="020F0502020204030204" pitchFamily="34" charset="0"/>
                <a:ea typeface="Calibri" panose="020F0502020204030204" pitchFamily="34" charset="0"/>
                <a:cs typeface="Calibri" panose="020F0502020204030204" pitchFamily="34" charset="0"/>
              </a:rPr>
              <a:t>Any member of public may ask and take  copy the Video DVD/CD for a particular day by depositing Rs. 300/-.</a:t>
            </a:r>
            <a:endParaRPr lang="en-IN" altLang="en-US" sz="2200" dirty="0">
              <a:latin typeface="Calibri" panose="020F0502020204030204" pitchFamily="34" charset="0"/>
              <a:ea typeface="Calibri" panose="020F0502020204030204" pitchFamily="34" charset="0"/>
              <a:cs typeface="Calibri" panose="020F0502020204030204" pitchFamily="34" charset="0"/>
            </a:endParaRPr>
          </a:p>
          <a:p>
            <a:pPr marL="347980" lvl="1" indent="-288925" algn="just">
              <a:lnSpc>
                <a:spcPct val="80000"/>
              </a:lnSpc>
              <a:buFont typeface="Wingdings" panose="05000000000000000000" pitchFamily="2" charset="2"/>
              <a:buChar char="§"/>
            </a:pPr>
            <a:endParaRPr lang="en-IN" altLang="en-US" sz="2200" dirty="0">
              <a:latin typeface="Calibri" panose="020F0502020204030204" pitchFamily="34" charset="0"/>
              <a:ea typeface="Calibri" panose="020F0502020204030204" pitchFamily="34" charset="0"/>
              <a:cs typeface="Calibri" panose="020F0502020204030204" pitchFamily="34" charset="0"/>
            </a:endParaRPr>
          </a:p>
          <a:p>
            <a:pPr marL="347980" lvl="1" indent="-288925" algn="just">
              <a:lnSpc>
                <a:spcPct val="80000"/>
              </a:lnSpc>
              <a:buFont typeface="Wingdings" panose="05000000000000000000" pitchFamily="2" charset="2"/>
              <a:buChar char="§"/>
            </a:pPr>
            <a:r>
              <a:rPr lang="en-US" altLang="en-US" sz="2200" dirty="0">
                <a:latin typeface="Calibri" panose="020F0502020204030204" pitchFamily="34" charset="0"/>
                <a:ea typeface="Calibri" panose="020F0502020204030204" pitchFamily="34" charset="0"/>
                <a:cs typeface="Calibri" panose="020F0502020204030204" pitchFamily="34" charset="0"/>
              </a:rPr>
              <a:t>Daily Activity report in prescribed format (Annexure-B10) to SP, RO and Assistant Expenditure Observer </a:t>
            </a:r>
          </a:p>
          <a:p>
            <a:pPr marL="347980" lvl="1" indent="-288925" algn="just">
              <a:lnSpc>
                <a:spcPct val="80000"/>
              </a:lnSpc>
              <a:buFont typeface="Wingdings" panose="05000000000000000000" pitchFamily="2" charset="2"/>
              <a:buChar char="§"/>
            </a:pPr>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pPr marL="347980" lvl="1" indent="-288925" algn="just">
              <a:lnSpc>
                <a:spcPct val="80000"/>
              </a:lnSpc>
              <a:buFont typeface="Wingdings" panose="05000000000000000000" pitchFamily="2" charset="2"/>
              <a:buChar char="§"/>
            </a:pPr>
            <a:r>
              <a:rPr lang="en-US" altLang="en-US" sz="2200" dirty="0">
                <a:latin typeface="Calibri" panose="020F0502020204030204" pitchFamily="34" charset="0"/>
                <a:ea typeface="Calibri" panose="020F0502020204030204" pitchFamily="34" charset="0"/>
                <a:cs typeface="Calibri" panose="020F0502020204030204" pitchFamily="34" charset="0"/>
              </a:rPr>
              <a:t>Nodal officer of Police HQ </a:t>
            </a:r>
            <a:r>
              <a:rPr lang="en-US" altLang="en-US" sz="2200" dirty="0" smtClean="0">
                <a:latin typeface="Calibri" panose="020F0502020204030204" pitchFamily="34" charset="0"/>
                <a:ea typeface="Calibri" panose="020F0502020204030204" pitchFamily="34" charset="0"/>
                <a:cs typeface="Calibri" panose="020F0502020204030204" pitchFamily="34" charset="0"/>
              </a:rPr>
              <a:t>to </a:t>
            </a:r>
            <a:r>
              <a:rPr lang="en-US" altLang="en-US" sz="2200" dirty="0">
                <a:latin typeface="Calibri" panose="020F0502020204030204" pitchFamily="34" charset="0"/>
                <a:ea typeface="Calibri" panose="020F0502020204030204" pitchFamily="34" charset="0"/>
                <a:cs typeface="Calibri" panose="020F0502020204030204" pitchFamily="34" charset="0"/>
              </a:rPr>
              <a:t>compile and submit report to CEO and Commission</a:t>
            </a:r>
          </a:p>
          <a:p>
            <a:pPr marL="347980" lvl="1" indent="-288925" algn="just">
              <a:lnSpc>
                <a:spcPct val="80000"/>
              </a:lnSpc>
              <a:buNone/>
            </a:pPr>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pPr marL="347980" lvl="1" indent="-288925" algn="just">
              <a:lnSpc>
                <a:spcPct val="80000"/>
              </a:lnSpc>
              <a:buFont typeface="Wingdings" panose="05000000000000000000" pitchFamily="2" charset="2"/>
              <a:buChar char="§"/>
            </a:pPr>
            <a:r>
              <a:rPr lang="en-US" altLang="en-US" sz="2200" dirty="0">
                <a:latin typeface="Calibri" panose="020F0502020204030204" pitchFamily="34" charset="0"/>
                <a:ea typeface="Calibri" panose="020F0502020204030204" pitchFamily="34" charset="0"/>
                <a:cs typeface="Calibri" panose="020F0502020204030204" pitchFamily="34" charset="0"/>
              </a:rPr>
              <a:t>EO to have coordination meeting with all law enforcement agencies of district and the teams.</a:t>
            </a:r>
          </a:p>
          <a:p>
            <a:pPr marL="347980" lvl="1" indent="-288925" algn="just">
              <a:lnSpc>
                <a:spcPct val="80000"/>
              </a:lnSpc>
              <a:buFont typeface="Wingdings" panose="05000000000000000000" pitchFamily="2" charset="2"/>
              <a:buChar char="§"/>
            </a:pPr>
            <a:endParaRPr lang="en-IN" altLang="en-US" sz="2400" dirty="0"/>
          </a:p>
          <a:p>
            <a:pPr marL="0" indent="0" eaLnBrk="1" hangingPunct="1">
              <a:lnSpc>
                <a:spcPct val="80000"/>
              </a:lnSpc>
              <a:buNone/>
            </a:pPr>
            <a:endParaRPr lang="en-IN" altLang="en-US" dirty="0"/>
          </a:p>
        </p:txBody>
      </p:sp>
      <p:sp>
        <p:nvSpPr>
          <p:cNvPr id="6" name="Rectangle 2"/>
          <p:cNvSpPr txBox="1"/>
          <p:nvPr/>
        </p:nvSpPr>
        <p:spPr>
          <a:xfrm>
            <a:off x="0" y="317634"/>
            <a:ext cx="12192000" cy="741145"/>
          </a:xfrm>
          <a:prstGeom prst="rect">
            <a:avLst/>
          </a:prstGeom>
          <a:solidFill>
            <a:schemeClr val="bg1"/>
          </a:solidFill>
          <a:ln w="57150">
            <a:noFill/>
          </a:ln>
        </p:spPr>
        <p:txBody>
          <a:bodyPr vert="horz" lIns="91440" tIns="45720" rIns="91440" bIns="45720" rtlCol="0" anchor="t">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US" sz="3600" b="1" i="0" u="none" strike="noStrike" kern="1200" cap="none" spc="0" normalizeH="0" baseline="0" noProof="0" dirty="0" smtClean="0">
                <a:ln>
                  <a:noFill/>
                </a:ln>
                <a:solidFill>
                  <a:schemeClr val="tx1">
                    <a:lumMod val="95000"/>
                    <a:lumOff val="5000"/>
                  </a:schemeClr>
                </a:solidFill>
                <a:effectLst/>
                <a:uLnTx/>
                <a:uFillTx/>
                <a:latin typeface="+mj-lt"/>
                <a:ea typeface="+mj-ea"/>
                <a:cs typeface="+mj-cs"/>
              </a:rPr>
              <a:t>SSTs</a:t>
            </a:r>
            <a:r>
              <a:rPr kumimoji="0" lang="en-US" sz="3600" b="1" i="0" u="none" strike="noStrike" kern="1200" cap="none" spc="0" normalizeH="0" noProof="0" dirty="0" smtClean="0">
                <a:ln>
                  <a:noFill/>
                </a:ln>
                <a:solidFill>
                  <a:schemeClr val="tx1">
                    <a:lumMod val="95000"/>
                    <a:lumOff val="5000"/>
                  </a:schemeClr>
                </a:solidFill>
                <a:effectLst/>
                <a:uLnTx/>
                <a:uFillTx/>
                <a:latin typeface="+mj-lt"/>
                <a:ea typeface="+mj-ea"/>
                <a:cs typeface="+mj-cs"/>
              </a:rPr>
              <a:t> </a:t>
            </a:r>
            <a:r>
              <a:rPr kumimoji="0" lang="en-US" sz="3600" b="1" i="0" u="none" strike="noStrike" kern="1200" cap="none" spc="0" normalizeH="0" baseline="0" noProof="0" dirty="0" smtClean="0">
                <a:ln>
                  <a:noFill/>
                </a:ln>
                <a:solidFill>
                  <a:schemeClr val="tx1">
                    <a:lumMod val="95000"/>
                    <a:lumOff val="5000"/>
                  </a:schemeClr>
                </a:solidFill>
                <a:effectLst/>
                <a:uLnTx/>
                <a:uFillTx/>
                <a:latin typeface="+mj-lt"/>
                <a:ea typeface="+mj-ea"/>
                <a:cs typeface="+mj-cs"/>
              </a:rPr>
              <a:t>– contd.</a:t>
            </a:r>
            <a:endParaRPr kumimoji="0" lang="en-IN" sz="3600" b="1" i="0" u="none"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63</a:t>
            </a:fld>
            <a:endParaRPr lang="en-US" dirty="0"/>
          </a:p>
        </p:txBody>
      </p:sp>
      <p:sp>
        <p:nvSpPr>
          <p:cNvPr id="8" name="TextBox 7"/>
          <p:cNvSpPr txBox="1"/>
          <p:nvPr/>
        </p:nvSpPr>
        <p:spPr>
          <a:xfrm>
            <a:off x="9889588" y="6303006"/>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997"/>
            <a:ext cx="12191999" cy="670560"/>
          </a:xfrm>
          <a:solidFill>
            <a:schemeClr val="bg1"/>
          </a:solidFill>
          <a:ln w="57150">
            <a:noFill/>
          </a:ln>
        </p:spPr>
        <p:txBody>
          <a:bodyPr>
            <a:normAutofit/>
          </a:bodyPr>
          <a:lstStyle/>
          <a:p>
            <a:r>
              <a:rPr lang="en-US" sz="2800" b="1" dirty="0" smtClean="0">
                <a:solidFill>
                  <a:schemeClr val="tx1">
                    <a:lumMod val="95000"/>
                    <a:lumOff val="5000"/>
                  </a:schemeClr>
                </a:solidFill>
              </a:rPr>
              <a:t>SSTs - cash limits for seizure – contd.</a:t>
            </a:r>
            <a:endParaRPr lang="en-IN" sz="2800" b="1" dirty="0">
              <a:solidFill>
                <a:schemeClr val="tx1">
                  <a:lumMod val="95000"/>
                  <a:lumOff val="5000"/>
                </a:schemeClr>
              </a:solidFill>
            </a:endParaRPr>
          </a:p>
        </p:txBody>
      </p:sp>
      <p:sp>
        <p:nvSpPr>
          <p:cNvPr id="3" name="Content Placeholder 2"/>
          <p:cNvSpPr>
            <a:spLocks noGrp="1"/>
          </p:cNvSpPr>
          <p:nvPr>
            <p:ph idx="1"/>
          </p:nvPr>
        </p:nvSpPr>
        <p:spPr>
          <a:xfrm>
            <a:off x="340199" y="1527950"/>
            <a:ext cx="11650239" cy="4420010"/>
          </a:xfrm>
        </p:spPr>
        <p:txBody>
          <a:bodyPr vert="horz" lIns="91440" tIns="45720" rIns="91440" bIns="45720" rtlCol="0" anchor="t">
            <a:noAutofit/>
          </a:bodyPr>
          <a:lstStyle/>
          <a:p>
            <a:pPr>
              <a:lnSpc>
                <a:spcPct val="150000"/>
              </a:lnSpc>
            </a:pPr>
            <a:r>
              <a:rPr lang="en-US" sz="2000" dirty="0" smtClean="0"/>
              <a:t>During checking, if any cash exceeding Rs. 50,000 is found in a vehicle carrying a candidate, his agent or party worker or carrying posters or election materials or any drugs, liquor, arms or gift items which are valued at more than rs.10,000 , likely to be used for inducement of electors or any other illicit articles are found in a vehicle, shall be subject to seizure. </a:t>
            </a:r>
          </a:p>
          <a:p>
            <a:pPr>
              <a:lnSpc>
                <a:spcPct val="150000"/>
              </a:lnSpc>
            </a:pPr>
            <a:r>
              <a:rPr lang="en-US" sz="2000" dirty="0" smtClean="0"/>
              <a:t>The whole event of checking and seizure is to be captured in a video/CCTV, which will be submitted to the RO, everyday.</a:t>
            </a:r>
            <a:endParaRPr lang="en-IN" sz="2000" dirty="0"/>
          </a:p>
        </p:txBody>
      </p:sp>
      <p:sp>
        <p:nvSpPr>
          <p:cNvPr id="5" name="TextBox 4"/>
          <p:cNvSpPr txBox="1"/>
          <p:nvPr/>
        </p:nvSpPr>
        <p:spPr>
          <a:xfrm>
            <a:off x="9889588" y="6302326"/>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547" y="1688640"/>
            <a:ext cx="11250853" cy="3880773"/>
          </a:xfrm>
        </p:spPr>
        <p:txBody>
          <a:bodyPr vert="horz" lIns="91440" tIns="45720" rIns="91440" bIns="45720" rtlCol="0" anchor="t">
            <a:normAutofit/>
          </a:bodyPr>
          <a:lstStyle/>
          <a:p>
            <a:pPr>
              <a:lnSpc>
                <a:spcPct val="150000"/>
              </a:lnSpc>
            </a:pPr>
            <a:r>
              <a:rPr lang="en-US" sz="2000" dirty="0" smtClean="0">
                <a:ea typeface="+mn-lt"/>
                <a:cs typeface="+mn-lt"/>
              </a:rPr>
              <a:t>If any star campaigner is carrying cash </a:t>
            </a:r>
            <a:r>
              <a:rPr lang="en-US" sz="2000" b="1" dirty="0" err="1" smtClean="0">
                <a:ea typeface="+mn-lt"/>
                <a:cs typeface="+mn-lt"/>
              </a:rPr>
              <a:t>upto</a:t>
            </a:r>
            <a:r>
              <a:rPr lang="en-US" sz="2000" b="1" dirty="0" smtClean="0">
                <a:ea typeface="+mn-lt"/>
                <a:cs typeface="+mn-lt"/>
              </a:rPr>
              <a:t> Rs.1 lakh, </a:t>
            </a:r>
            <a:r>
              <a:rPr lang="en-US" sz="2000" dirty="0" smtClean="0">
                <a:ea typeface="+mn-lt"/>
                <a:cs typeface="+mn-lt"/>
              </a:rPr>
              <a:t>exclusively for his/her personal use, or any party functionary is carrying cash with certificate from the treasurer of the party mentioning the amount and its end use, then the authorities in SST shall retain a copy of the certificate and will not seize the cash</a:t>
            </a:r>
          </a:p>
          <a:p>
            <a:pPr>
              <a:lnSpc>
                <a:spcPct val="150000"/>
              </a:lnSpc>
            </a:pPr>
            <a:r>
              <a:rPr lang="en-US" sz="2000" b="1" i="1" u="sng" dirty="0" smtClean="0">
                <a:ea typeface="+mn-lt"/>
                <a:cs typeface="+mn-lt"/>
              </a:rPr>
              <a:t>If cash of more than Rs.10 lakh is found in a vehicle and there is no suspicion of commission of any crime or linkage to any candidate or agent or party functionary, then the SST shall not seize the cash, and pass on the information to the Income Tax authority, for necessary action under Income Tax laws.</a:t>
            </a:r>
            <a:endParaRPr lang="en-IN" sz="2000" b="1" i="1" u="sng" dirty="0" smtClean="0">
              <a:ea typeface="+mn-lt"/>
              <a:cs typeface="+mn-lt"/>
            </a:endParaRP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65</a:t>
            </a:fld>
            <a:endParaRPr lang="en-US" dirty="0"/>
          </a:p>
        </p:txBody>
      </p:sp>
      <p:sp>
        <p:nvSpPr>
          <p:cNvPr id="6" name="Title 1"/>
          <p:cNvSpPr>
            <a:spLocks noGrp="1"/>
          </p:cNvSpPr>
          <p:nvPr>
            <p:ph type="title"/>
          </p:nvPr>
        </p:nvSpPr>
        <p:spPr>
          <a:xfrm>
            <a:off x="0" y="448997"/>
            <a:ext cx="12191999" cy="670560"/>
          </a:xfrm>
          <a:solidFill>
            <a:schemeClr val="bg1"/>
          </a:solidFill>
          <a:ln w="57150">
            <a:noFill/>
          </a:ln>
        </p:spPr>
        <p:txBody>
          <a:bodyPr>
            <a:normAutofit/>
          </a:bodyPr>
          <a:lstStyle/>
          <a:p>
            <a:r>
              <a:rPr lang="en-US" sz="2800" b="1" dirty="0" smtClean="0">
                <a:solidFill>
                  <a:schemeClr val="tx1">
                    <a:lumMod val="95000"/>
                    <a:lumOff val="5000"/>
                  </a:schemeClr>
                </a:solidFill>
              </a:rPr>
              <a:t>SSTs - cash limits for seizure – contd.</a:t>
            </a:r>
            <a:endParaRPr lang="en-IN" sz="2800" b="1" dirty="0">
              <a:solidFill>
                <a:schemeClr val="tx1">
                  <a:lumMod val="95000"/>
                  <a:lumOff val="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8786" name="Picture 2"/>
          <p:cNvPicPr>
            <a:picLocks noGrp="1" noChangeAspect="1" noChangeArrowheads="1"/>
          </p:cNvPicPr>
          <p:nvPr>
            <p:ph idx="1"/>
          </p:nvPr>
        </p:nvPicPr>
        <p:blipFill>
          <a:blip r:embed="rId2" cstate="print"/>
          <a:srcRect/>
          <a:stretch>
            <a:fillRect/>
          </a:stretch>
        </p:blipFill>
        <p:spPr bwMode="auto">
          <a:xfrm>
            <a:off x="0" y="14748"/>
            <a:ext cx="12192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57F1E4F-1CFF-5643-939E-217C01CDF565}" type="slidenum">
              <a:rPr lang="en-US" smtClean="0"/>
              <a:pPr/>
              <a:t>66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80" y="190357"/>
            <a:ext cx="11609444" cy="822125"/>
          </a:xfrm>
          <a:no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GB" sz="4000" b="1" dirty="0">
                <a:solidFill>
                  <a:schemeClr val="tx1"/>
                </a:solidFill>
              </a:rPr>
              <a:t/>
            </a:r>
            <a:br>
              <a:rPr lang="en-GB" sz="4000" b="1" dirty="0">
                <a:solidFill>
                  <a:schemeClr val="tx1"/>
                </a:solidFill>
              </a:rPr>
            </a:br>
            <a:r>
              <a:rPr lang="en-GB" sz="4000" b="1" dirty="0">
                <a:solidFill>
                  <a:schemeClr val="tx1"/>
                </a:solidFill>
              </a:rPr>
              <a:t>Seizures in last five general elections</a:t>
            </a:r>
            <a:br>
              <a:rPr lang="en-GB" sz="4000" b="1" dirty="0">
                <a:solidFill>
                  <a:schemeClr val="tx1"/>
                </a:solidFill>
              </a:rPr>
            </a:br>
            <a:r>
              <a:rPr lang="en-GB" sz="4000" b="1" dirty="0">
                <a:solidFill>
                  <a:schemeClr val="tx1"/>
                </a:solidFill>
              </a:rPr>
              <a:t/>
            </a:r>
            <a:br>
              <a:rPr lang="en-GB" sz="4000" b="1" dirty="0">
                <a:solidFill>
                  <a:schemeClr val="tx1"/>
                </a:solidFill>
              </a:rPr>
            </a:br>
            <a:endParaRPr lang="en-IN" sz="4000" b="1" dirty="0">
              <a:solidFill>
                <a:schemeClr val="tx1"/>
              </a:solidFill>
            </a:endParaRPr>
          </a:p>
        </p:txBody>
      </p:sp>
      <p:sp>
        <p:nvSpPr>
          <p:cNvPr id="3" name="Slide Number Placeholder 2"/>
          <p:cNvSpPr>
            <a:spLocks noGrp="1"/>
          </p:cNvSpPr>
          <p:nvPr>
            <p:ph type="sldNum" sz="quarter" idx="12"/>
          </p:nvPr>
        </p:nvSpPr>
        <p:spPr/>
        <p:txBody>
          <a:bodyPr/>
          <a:lstStyle/>
          <a:p>
            <a:fld id="{20993A70-1DCA-4D96-950C-797BFBB4A2E8}" type="slidenum">
              <a:rPr lang="en-IN" smtClean="0"/>
              <a:pPr/>
              <a:t>67</a:t>
            </a:fld>
            <a:endParaRPr lang="en-IN"/>
          </a:p>
        </p:txBody>
      </p:sp>
      <p:sp>
        <p:nvSpPr>
          <p:cNvPr id="5" name="Rectangle 4"/>
          <p:cNvSpPr/>
          <p:nvPr/>
        </p:nvSpPr>
        <p:spPr>
          <a:xfrm>
            <a:off x="10280929" y="871108"/>
            <a:ext cx="1619795" cy="369332"/>
          </a:xfrm>
          <a:prstGeom prst="rect">
            <a:avLst/>
          </a:prstGeom>
        </p:spPr>
        <p:txBody>
          <a:bodyPr wrap="square">
            <a:spAutoFit/>
          </a:bodyPr>
          <a:lstStyle/>
          <a:p>
            <a:r>
              <a:rPr lang="en-GB" dirty="0">
                <a:effectLst>
                  <a:outerShdw blurRad="38100" dist="38100" dir="2700000" algn="tl">
                    <a:srgbClr val="000000">
                      <a:alpha val="43137"/>
                    </a:srgbClr>
                  </a:outerShdw>
                </a:effectLst>
              </a:rPr>
              <a:t>(in ₹ Crores)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14195958"/>
              </p:ext>
            </p:extLst>
          </p:nvPr>
        </p:nvGraphicFramePr>
        <p:xfrm>
          <a:off x="661166" y="1453416"/>
          <a:ext cx="11052781" cy="4810960"/>
        </p:xfrm>
        <a:graphic>
          <a:graphicData uri="http://schemas.openxmlformats.org/drawingml/2006/table">
            <a:tbl>
              <a:tblPr firstRow="1" bandRow="1">
                <a:tableStyleId>{5C22544A-7EE6-4342-B048-85BDC9FD1C3A}</a:tableStyleId>
              </a:tblPr>
              <a:tblGrid>
                <a:gridCol w="1669956">
                  <a:extLst>
                    <a:ext uri="{9D8B030D-6E8A-4147-A177-3AD203B41FA5}">
                      <a16:colId xmlns:a16="http://schemas.microsoft.com/office/drawing/2014/main" val="4184810471"/>
                    </a:ext>
                  </a:extLst>
                </a:gridCol>
                <a:gridCol w="1093239">
                  <a:extLst>
                    <a:ext uri="{9D8B030D-6E8A-4147-A177-3AD203B41FA5}">
                      <a16:colId xmlns:a16="http://schemas.microsoft.com/office/drawing/2014/main" val="3791111769"/>
                    </a:ext>
                  </a:extLst>
                </a:gridCol>
                <a:gridCol w="1381598">
                  <a:extLst>
                    <a:ext uri="{9D8B030D-6E8A-4147-A177-3AD203B41FA5}">
                      <a16:colId xmlns:a16="http://schemas.microsoft.com/office/drawing/2014/main" val="1192158503"/>
                    </a:ext>
                  </a:extLst>
                </a:gridCol>
                <a:gridCol w="1381598">
                  <a:extLst>
                    <a:ext uri="{9D8B030D-6E8A-4147-A177-3AD203B41FA5}">
                      <a16:colId xmlns:a16="http://schemas.microsoft.com/office/drawing/2014/main" val="383148439"/>
                    </a:ext>
                  </a:extLst>
                </a:gridCol>
                <a:gridCol w="1381598">
                  <a:extLst>
                    <a:ext uri="{9D8B030D-6E8A-4147-A177-3AD203B41FA5}">
                      <a16:colId xmlns:a16="http://schemas.microsoft.com/office/drawing/2014/main" val="3744254127"/>
                    </a:ext>
                  </a:extLst>
                </a:gridCol>
                <a:gridCol w="1381598">
                  <a:extLst>
                    <a:ext uri="{9D8B030D-6E8A-4147-A177-3AD203B41FA5}">
                      <a16:colId xmlns:a16="http://schemas.microsoft.com/office/drawing/2014/main" val="7415409"/>
                    </a:ext>
                  </a:extLst>
                </a:gridCol>
                <a:gridCol w="1462471">
                  <a:extLst>
                    <a:ext uri="{9D8B030D-6E8A-4147-A177-3AD203B41FA5}">
                      <a16:colId xmlns:a16="http://schemas.microsoft.com/office/drawing/2014/main" val="3291281132"/>
                    </a:ext>
                  </a:extLst>
                </a:gridCol>
                <a:gridCol w="1300723">
                  <a:extLst>
                    <a:ext uri="{9D8B030D-6E8A-4147-A177-3AD203B41FA5}">
                      <a16:colId xmlns:a16="http://schemas.microsoft.com/office/drawing/2014/main" val="1387484171"/>
                    </a:ext>
                  </a:extLst>
                </a:gridCol>
              </a:tblGrid>
              <a:tr h="746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smtClean="0">
                          <a:ln>
                            <a:noFill/>
                          </a:ln>
                          <a:solidFill>
                            <a:schemeClr val="tx1"/>
                          </a:solidFill>
                          <a:effectLst/>
                          <a:latin typeface="Calibri" pitchFamily="34" charset="0"/>
                          <a:ea typeface="Helvetica"/>
                          <a:cs typeface="Calibri" pitchFamily="34" charset="0"/>
                          <a:sym typeface="Calibri" pitchFamily="34" charset="0"/>
                        </a:rPr>
                        <a:t>States</a:t>
                      </a: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Cash</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Liquor</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Narcotics</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Precious Metals</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Freebies</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Total (</a:t>
                      </a:r>
                      <a:r>
                        <a:rPr kumimoji="0" lang="en-IN" sz="2400" b="1" i="0" u="none" strike="noStrike" cap="none" normalizeH="0" baseline="0" dirty="0" smtClean="0">
                          <a:ln>
                            <a:noFill/>
                          </a:ln>
                          <a:solidFill>
                            <a:schemeClr val="tx1"/>
                          </a:solidFill>
                          <a:effectLst/>
                          <a:latin typeface="Calibri" pitchFamily="34" charset="0"/>
                          <a:ea typeface="Helvetica"/>
                          <a:cs typeface="Calibri" pitchFamily="34" charset="0"/>
                          <a:sym typeface="Calibri" pitchFamily="34" charset="0"/>
                        </a:rPr>
                        <a:t>2022/23)</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Total (2017)</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7006168"/>
                  </a:ext>
                </a:extLst>
              </a:tr>
              <a:tr h="676967">
                <a:tc>
                  <a:txBody>
                    <a:bodyPr/>
                    <a:lstStyle/>
                    <a:p>
                      <a:r>
                        <a:rPr lang="en-US" sz="2400" b="1" dirty="0" smtClean="0">
                          <a:latin typeface="+mj-lt"/>
                        </a:rPr>
                        <a:t>Tripura</a:t>
                      </a:r>
                      <a:endParaRPr lang="en-US"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3.45</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3.20</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26.82</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3.41</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8.56</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mj-lt"/>
                        </a:rPr>
                        <a:t>45.43</a:t>
                      </a:r>
                      <a:endParaRPr lang="en-US"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mj-lt"/>
                        </a:rPr>
                        <a:t>1.79</a:t>
                      </a:r>
                      <a:endParaRPr lang="en-US"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572331"/>
                  </a:ext>
                </a:extLst>
              </a:tr>
              <a:tr h="676967">
                <a:tc>
                  <a:txBody>
                    <a:bodyPr/>
                    <a:lstStyle/>
                    <a:p>
                      <a:r>
                        <a:rPr lang="en-US" sz="2400" b="1" dirty="0" smtClean="0">
                          <a:latin typeface="+mj-lt"/>
                        </a:rPr>
                        <a:t>Nagaland</a:t>
                      </a:r>
                      <a:endParaRPr lang="en-US"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6.30</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5.09</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32.87</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0.00</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5.76</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mj-lt"/>
                        </a:rPr>
                        <a:t>50.02</a:t>
                      </a:r>
                      <a:endParaRPr lang="en-US"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mj-lt"/>
                        </a:rPr>
                        <a:t>4.30</a:t>
                      </a:r>
                      <a:endParaRPr lang="en-US"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4956175"/>
                  </a:ext>
                </a:extLst>
              </a:tr>
              <a:tr h="676967">
                <a:tc>
                  <a:txBody>
                    <a:bodyPr/>
                    <a:lstStyle/>
                    <a:p>
                      <a:r>
                        <a:rPr lang="en-US" sz="2400" b="1" dirty="0" smtClean="0">
                          <a:latin typeface="+mj-lt"/>
                        </a:rPr>
                        <a:t>Meghalaya</a:t>
                      </a:r>
                      <a:endParaRPr lang="en-US"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8.71</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2.62</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33.25</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0.91</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latin typeface="+mj-lt"/>
                        </a:rPr>
                        <a:t>28.69</a:t>
                      </a:r>
                      <a:endParaRPr lang="en-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mj-lt"/>
                        </a:rPr>
                        <a:t>74.18</a:t>
                      </a:r>
                      <a:endParaRPr lang="en-US"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smtClean="0">
                          <a:latin typeface="+mj-lt"/>
                        </a:rPr>
                        <a:t>1.16</a:t>
                      </a:r>
                      <a:endParaRPr lang="en-US" sz="24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130214"/>
                  </a:ext>
                </a:extLst>
              </a:tr>
              <a:tr h="6769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Helvetica"/>
                          <a:cs typeface="Calibri" pitchFamily="34" charset="0"/>
                          <a:sym typeface="Calibri" pitchFamily="34" charset="0"/>
                        </a:rPr>
                        <a:t>Gujarat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31.92</a:t>
                      </a:r>
                      <a:endParaRPr lang="en-US" sz="2400" dirty="0">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dirty="0">
                          <a:solidFill>
                            <a:srgbClr val="000000"/>
                          </a:solidFill>
                          <a:effectLst/>
                          <a:latin typeface="Times New Roman" panose="02020603050405020304" pitchFamily="18" charset="0"/>
                          <a:ea typeface="Times New Roman" panose="02020603050405020304" pitchFamily="18" charset="0"/>
                          <a:cs typeface="SimSun" panose="02010600030101010101" pitchFamily="2" charset="-122"/>
                        </a:rPr>
                        <a:t>1</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6.40</a:t>
                      </a:r>
                      <a:endParaRPr lang="en-US" sz="2400" dirty="0">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dirty="0">
                          <a:solidFill>
                            <a:srgbClr val="000000"/>
                          </a:solidFill>
                          <a:effectLst/>
                          <a:latin typeface="Times New Roman" panose="02020603050405020304" pitchFamily="18" charset="0"/>
                          <a:ea typeface="Times New Roman" panose="02020603050405020304" pitchFamily="18" charset="0"/>
                          <a:cs typeface="SimSun" panose="02010600030101010101" pitchFamily="2" charset="-122"/>
                        </a:rPr>
                        <a:t>540.6</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2400" dirty="0">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36.51</a:t>
                      </a:r>
                      <a:endParaRPr lang="en-US" sz="2400">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dirty="0">
                          <a:solidFill>
                            <a:srgbClr val="000000"/>
                          </a:solidFill>
                          <a:effectLst/>
                          <a:latin typeface="Times New Roman" panose="02020603050405020304" pitchFamily="18" charset="0"/>
                          <a:ea typeface="Times New Roman" panose="02020603050405020304" pitchFamily="18" charset="0"/>
                          <a:cs typeface="SimSun" panose="02010600030101010101" pitchFamily="2" charset="-122"/>
                        </a:rPr>
                        <a:t>17</a:t>
                      </a:r>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6.39</a:t>
                      </a:r>
                      <a:endParaRPr lang="en-US" sz="2400" dirty="0">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SimSun" panose="02010600030101010101" pitchFamily="2" charset="-122"/>
                        </a:rPr>
                        <a:t>801.85</a:t>
                      </a:r>
                      <a:endParaRPr lang="en-US" sz="2400" dirty="0">
                        <a:effectLst/>
                        <a:latin typeface="Calibri" panose="020F0502020204030204" pitchFamily="34" charset="0"/>
                        <a:ea typeface="Calibri" panose="020F0502020204030204" pitchFamily="34" charset="0"/>
                        <a:cs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b="1" dirty="0">
                          <a:effectLst/>
                          <a:latin typeface="Times New Roman" panose="02020603050405020304" pitchFamily="18" charset="0"/>
                          <a:ea typeface="Calibri" panose="020F0502020204030204" pitchFamily="34" charset="0"/>
                          <a:cs typeface="Mangal"/>
                        </a:rPr>
                        <a:t>27.21</a:t>
                      </a:r>
                      <a:endParaRPr lang="en-US" sz="2400" dirty="0">
                        <a:effectLst/>
                        <a:latin typeface="Calibri" panose="020F050202020403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3006918"/>
                  </a:ext>
                </a:extLst>
              </a:tr>
              <a:tr h="74642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Helvetica"/>
                          <a:cs typeface="Calibri" pitchFamily="34" charset="0"/>
                          <a:sym typeface="Calibri" pitchFamily="34" charset="0"/>
                        </a:rPr>
                        <a:t>Himachal Pradesh</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b="1" dirty="0">
                          <a:effectLst/>
                          <a:latin typeface="Times New Roman" panose="02020603050405020304" pitchFamily="18" charset="0"/>
                          <a:ea typeface="Calibri" panose="020F0502020204030204" pitchFamily="34" charset="0"/>
                          <a:cs typeface="Mangal"/>
                        </a:rPr>
                        <a:t>9.03</a:t>
                      </a:r>
                      <a:endParaRPr lang="en-US" sz="2400" dirty="0">
                        <a:effectLst/>
                        <a:latin typeface="Calibri" panose="020F050202020403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090801"/>
                  </a:ext>
                </a:extLst>
              </a:tr>
              <a:tr h="4146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ea typeface="Helvetica"/>
                          <a:cs typeface="Calibri" pitchFamily="34" charset="0"/>
                          <a:sym typeface="Calibri" pitchFamily="34" charset="0"/>
                        </a:rPr>
                        <a:t>Karnataka</a:t>
                      </a:r>
                      <a:endParaRPr kumimoji="0" lang="en-US" sz="2400" b="1" i="0" u="none" strike="noStrike" cap="none" normalizeH="0" baseline="0" dirty="0">
                        <a:ln>
                          <a:noFill/>
                        </a:ln>
                        <a:solidFill>
                          <a:srgbClr val="000000"/>
                        </a:solidFill>
                        <a:effectLst/>
                        <a:latin typeface="Calibri" pitchFamily="34" charset="0"/>
                        <a:ea typeface="Helvetica"/>
                        <a:cs typeface="Calibri" pitchFamily="34" charset="0"/>
                        <a:sym typeface="Calibri"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153.17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84.93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24.03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98.07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24.26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384.46</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2400" b="1" dirty="0" smtClean="0">
                          <a:effectLst/>
                          <a:latin typeface="Calibri" panose="020F0502020204030204" pitchFamily="34" charset="0"/>
                          <a:ea typeface="Times New Roman" panose="02020603050405020304" pitchFamily="18" charset="0"/>
                          <a:cs typeface="Mangal"/>
                        </a:rPr>
                        <a:t>83.93</a:t>
                      </a:r>
                      <a:endParaRPr lang="en-US" sz="2400" b="1" dirty="0">
                        <a:effectLst/>
                        <a:latin typeface="Calibri" panose="020F0502020204030204" pitchFamily="34" charset="0"/>
                        <a:ea typeface="Times New Roman" panose="02020603050405020304" pitchFamily="18"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860947"/>
                  </a:ext>
                </a:extLst>
              </a:tr>
            </a:tbl>
          </a:graphicData>
        </a:graphic>
      </p:graphicFrame>
    </p:spTree>
    <p:extLst>
      <p:ext uri="{BB962C8B-B14F-4D97-AF65-F5344CB8AC3E}">
        <p14:creationId xmlns:p14="http://schemas.microsoft.com/office/powerpoint/2010/main" val="22687302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57" y="71093"/>
            <a:ext cx="11609444" cy="749957"/>
          </a:xfrm>
          <a:no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GB" sz="4000" b="1" dirty="0">
                <a:solidFill>
                  <a:schemeClr val="tx1"/>
                </a:solidFill>
              </a:rPr>
              <a:t/>
            </a:r>
            <a:br>
              <a:rPr lang="en-GB" sz="4000" b="1" dirty="0">
                <a:solidFill>
                  <a:schemeClr val="tx1"/>
                </a:solidFill>
              </a:rPr>
            </a:br>
            <a:r>
              <a:rPr lang="en-GB" sz="4000" b="1" dirty="0">
                <a:solidFill>
                  <a:schemeClr val="tx1"/>
                </a:solidFill>
              </a:rPr>
              <a:t>Seizures in 2022</a:t>
            </a:r>
            <a:br>
              <a:rPr lang="en-GB" sz="4000" b="1" dirty="0">
                <a:solidFill>
                  <a:schemeClr val="tx1"/>
                </a:solidFill>
              </a:rPr>
            </a:br>
            <a:endParaRPr lang="en-IN" sz="4000" b="1" dirty="0">
              <a:solidFill>
                <a:schemeClr val="tx1"/>
              </a:solidFill>
            </a:endParaRPr>
          </a:p>
        </p:txBody>
      </p:sp>
      <p:sp>
        <p:nvSpPr>
          <p:cNvPr id="3" name="Slide Number Placeholder 2"/>
          <p:cNvSpPr>
            <a:spLocks noGrp="1"/>
          </p:cNvSpPr>
          <p:nvPr>
            <p:ph type="sldNum" sz="quarter" idx="12"/>
          </p:nvPr>
        </p:nvSpPr>
        <p:spPr/>
        <p:txBody>
          <a:bodyPr/>
          <a:lstStyle/>
          <a:p>
            <a:fld id="{20993A70-1DCA-4D96-950C-797BFBB4A2E8}" type="slidenum">
              <a:rPr lang="en-IN" smtClean="0"/>
              <a:pPr/>
              <a:t>68</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3047532166"/>
              </p:ext>
            </p:extLst>
          </p:nvPr>
        </p:nvGraphicFramePr>
        <p:xfrm>
          <a:off x="252551" y="1166099"/>
          <a:ext cx="11317015" cy="5173860"/>
        </p:xfrm>
        <a:graphic>
          <a:graphicData uri="http://schemas.openxmlformats.org/drawingml/2006/table">
            <a:tbl>
              <a:tblPr firstRow="1" bandRow="1">
                <a:tableStyleId>{BC89EF96-8CEA-46FF-86C4-4CE0E7609802}</a:tableStyleId>
              </a:tblPr>
              <a:tblGrid>
                <a:gridCol w="2112119">
                  <a:extLst>
                    <a:ext uri="{9D8B030D-6E8A-4147-A177-3AD203B41FA5}">
                      <a16:colId xmlns:a16="http://schemas.microsoft.com/office/drawing/2014/main" val="1395826373"/>
                    </a:ext>
                  </a:extLst>
                </a:gridCol>
                <a:gridCol w="1185764">
                  <a:extLst>
                    <a:ext uri="{9D8B030D-6E8A-4147-A177-3AD203B41FA5}">
                      <a16:colId xmlns:a16="http://schemas.microsoft.com/office/drawing/2014/main" val="3056840667"/>
                    </a:ext>
                  </a:extLst>
                </a:gridCol>
                <a:gridCol w="1206091">
                  <a:extLst>
                    <a:ext uri="{9D8B030D-6E8A-4147-A177-3AD203B41FA5}">
                      <a16:colId xmlns:a16="http://schemas.microsoft.com/office/drawing/2014/main" val="1248849456"/>
                    </a:ext>
                  </a:extLst>
                </a:gridCol>
                <a:gridCol w="1438922">
                  <a:extLst>
                    <a:ext uri="{9D8B030D-6E8A-4147-A177-3AD203B41FA5}">
                      <a16:colId xmlns:a16="http://schemas.microsoft.com/office/drawing/2014/main" val="1612589704"/>
                    </a:ext>
                  </a:extLst>
                </a:gridCol>
                <a:gridCol w="1438922">
                  <a:extLst>
                    <a:ext uri="{9D8B030D-6E8A-4147-A177-3AD203B41FA5}">
                      <a16:colId xmlns:a16="http://schemas.microsoft.com/office/drawing/2014/main" val="3305217052"/>
                    </a:ext>
                  </a:extLst>
                </a:gridCol>
                <a:gridCol w="1069192">
                  <a:extLst>
                    <a:ext uri="{9D8B030D-6E8A-4147-A177-3AD203B41FA5}">
                      <a16:colId xmlns:a16="http://schemas.microsoft.com/office/drawing/2014/main" val="3851215703"/>
                    </a:ext>
                  </a:extLst>
                </a:gridCol>
                <a:gridCol w="1522363">
                  <a:extLst>
                    <a:ext uri="{9D8B030D-6E8A-4147-A177-3AD203B41FA5}">
                      <a16:colId xmlns:a16="http://schemas.microsoft.com/office/drawing/2014/main" val="3241784540"/>
                    </a:ext>
                  </a:extLst>
                </a:gridCol>
                <a:gridCol w="1343642">
                  <a:extLst>
                    <a:ext uri="{9D8B030D-6E8A-4147-A177-3AD203B41FA5}">
                      <a16:colId xmlns:a16="http://schemas.microsoft.com/office/drawing/2014/main" val="203756814"/>
                    </a:ext>
                  </a:extLst>
                </a:gridCol>
              </a:tblGrid>
              <a:tr h="11359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States</a:t>
                      </a:r>
                      <a:endParaRPr lang="en-IN"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Cash</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Liquor</a:t>
                      </a: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Narcotics</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p>
                      <a:pPr algn="ct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Precious Metals</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p>
                      <a:pPr algn="ct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smtClean="0">
                          <a:ln>
                            <a:noFill/>
                          </a:ln>
                          <a:solidFill>
                            <a:schemeClr val="tx1"/>
                          </a:solidFill>
                          <a:effectLst/>
                          <a:latin typeface="Calibri" pitchFamily="34" charset="0"/>
                          <a:ea typeface="Helvetica"/>
                          <a:cs typeface="Calibri" pitchFamily="34" charset="0"/>
                          <a:sym typeface="Calibri" pitchFamily="34" charset="0"/>
                        </a:rPr>
                        <a:t>Freebies</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p>
                      <a:pPr algn="ct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Total (2022)</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p>
                      <a:pPr algn="ct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cap="none" normalizeH="0" baseline="0" dirty="0">
                          <a:ln>
                            <a:noFill/>
                          </a:ln>
                          <a:solidFill>
                            <a:schemeClr val="tx1"/>
                          </a:solidFill>
                          <a:effectLst/>
                          <a:latin typeface="Calibri" pitchFamily="34" charset="0"/>
                          <a:ea typeface="Helvetica"/>
                          <a:cs typeface="Calibri" pitchFamily="34" charset="0"/>
                          <a:sym typeface="Calibri" pitchFamily="34" charset="0"/>
                        </a:rPr>
                        <a:t>Total (2017)</a:t>
                      </a:r>
                      <a:endParaRPr kumimoji="0" lang="en-IN" sz="2400" b="1" i="0" u="none" strike="noStrike" cap="none" normalizeH="0" baseline="0" dirty="0">
                        <a:ln>
                          <a:noFill/>
                        </a:ln>
                        <a:solidFill>
                          <a:schemeClr val="tx1"/>
                        </a:solidFill>
                        <a:effectLst/>
                        <a:latin typeface="Calibri" pitchFamily="34" charset="0"/>
                        <a:ea typeface="Times New Roman" pitchFamily="18" charset="0"/>
                        <a:cs typeface="Mangal" pitchFamily="18" charset="0"/>
                        <a:sym typeface="Calibri" pitchFamily="34" charset="0"/>
                      </a:endParaRPr>
                    </a:p>
                    <a:p>
                      <a:pPr algn="ctr"/>
                      <a:endParaRPr lang="en-I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0527013"/>
                  </a:ext>
                </a:extLst>
              </a:tr>
              <a:tr h="74402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Helvetica"/>
                          <a:cs typeface="Calibri" pitchFamily="34" charset="0"/>
                          <a:sym typeface="Calibri" pitchFamily="34" charset="0"/>
                        </a:rPr>
                        <a:t>Uttar Pradesh</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Helvetica"/>
                          <a:cs typeface="Calibri" pitchFamily="34" charset="0"/>
                          <a:sym typeface="Calibri" pitchFamily="34" charset="0"/>
                        </a:rPr>
                        <a:t>103.56 </a:t>
                      </a:r>
                      <a:endPar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Helvetica"/>
                          <a:cs typeface="Calibri" pitchFamily="34" charset="0"/>
                          <a:sym typeface="Calibri" pitchFamily="34" charset="0"/>
                        </a:rPr>
                        <a:t>62.13</a:t>
                      </a:r>
                      <a:endPar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Helvetica"/>
                          <a:cs typeface="Calibri" pitchFamily="34" charset="0"/>
                          <a:sym typeface="Calibri" pitchFamily="34" charset="0"/>
                        </a:rPr>
                        <a:t>48.48</a:t>
                      </a:r>
                      <a:endPar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Helvetica"/>
                          <a:cs typeface="Calibri" pitchFamily="34" charset="0"/>
                          <a:sym typeface="Calibri" pitchFamily="34" charset="0"/>
                        </a:rPr>
                        <a:t>40.71</a:t>
                      </a:r>
                      <a:endPar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Helvetica"/>
                          <a:cs typeface="Calibri" pitchFamily="34" charset="0"/>
                          <a:sym typeface="Calibri" pitchFamily="34" charset="0"/>
                        </a:rPr>
                        <a:t>94</a:t>
                      </a:r>
                      <a:endPar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400" b="1" i="0" u="none" strike="noStrike" cap="none" normalizeH="0" baseline="0" dirty="0">
                          <a:ln>
                            <a:noFill/>
                          </a:ln>
                          <a:solidFill>
                            <a:srgbClr val="000000"/>
                          </a:solidFill>
                          <a:effectLst/>
                          <a:latin typeface="+mn-lt"/>
                          <a:ea typeface="Helvetica"/>
                          <a:cs typeface="Calibri" pitchFamily="34" charset="0"/>
                          <a:sym typeface="Calibri" pitchFamily="34" charset="0"/>
                        </a:rPr>
                        <a:t>348.88</a:t>
                      </a:r>
                      <a:endParaRPr kumimoji="0" lang="en-IN" sz="2400" b="1"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IN" sz="2400" b="1" dirty="0">
                          <a:solidFill>
                            <a:srgbClr val="000000"/>
                          </a:solidFill>
                          <a:effectLst/>
                          <a:latin typeface="Times New Roman" panose="02020603050405020304" pitchFamily="18" charset="0"/>
                          <a:ea typeface="Times New Roman" panose="02020603050405020304" pitchFamily="18" charset="0"/>
                          <a:cs typeface="Mangal"/>
                        </a:rPr>
                        <a:t>193.29</a:t>
                      </a:r>
                      <a:endParaRPr lang="en-US" sz="2400" b="1" dirty="0">
                        <a:effectLst/>
                        <a:latin typeface="Calibri" panose="020F0502020204030204" pitchFamily="34" charset="0"/>
                        <a:ea typeface="Calibri" panose="020F0502020204030204" pitchFamily="34" charset="0"/>
                        <a:cs typeface="Mangal"/>
                      </a:endParaRPr>
                    </a:p>
                    <a:p>
                      <a:pPr algn="ctr">
                        <a:lnSpc>
                          <a:spcPct val="107000"/>
                        </a:lnSpc>
                        <a:spcAft>
                          <a:spcPts val="0"/>
                        </a:spcAft>
                      </a:pPr>
                      <a:endParaRPr lang="en-US" sz="2400" b="1" dirty="0">
                        <a:effectLst/>
                        <a:latin typeface="Calibri" panose="020F0502020204030204" pitchFamily="34" charset="0"/>
                        <a:ea typeface="Calibri" panose="020F0502020204030204" pitchFamily="34"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699938"/>
                  </a:ext>
                </a:extLst>
              </a:tr>
              <a:tr h="65366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Calibri" pitchFamily="34" charset="0"/>
                          <a:ea typeface="Helvetica"/>
                          <a:cs typeface="Calibri" pitchFamily="34" charset="0"/>
                          <a:sym typeface="Calibri" pitchFamily="34" charset="0"/>
                        </a:rPr>
                        <a:t>Uttarakhand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rPr>
                        <a:t>4.37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rPr>
                        <a:t>4.75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5.39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0.3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400" b="1"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18.81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b="1" dirty="0">
                          <a:solidFill>
                            <a:srgbClr val="000000"/>
                          </a:solidFill>
                          <a:effectLst/>
                          <a:latin typeface="Times New Roman" panose="02020603050405020304" pitchFamily="18" charset="0"/>
                          <a:ea typeface="Times New Roman" panose="02020603050405020304" pitchFamily="18" charset="0"/>
                          <a:cs typeface="Mangal"/>
                        </a:rPr>
                        <a:t>6.85</a:t>
                      </a:r>
                      <a:endParaRPr lang="en-US" sz="2400" b="1" dirty="0">
                        <a:effectLst/>
                        <a:latin typeface="Calibri" panose="020F0502020204030204" pitchFamily="34" charset="0"/>
                        <a:ea typeface="Calibri" panose="020F0502020204030204" pitchFamily="34"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6543803"/>
                  </a:ext>
                </a:extLst>
              </a:tr>
              <a:tr h="602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Calibri" pitchFamily="34" charset="0"/>
                          <a:ea typeface="Helvetica"/>
                          <a:cs typeface="Calibri" pitchFamily="34" charset="0"/>
                          <a:sym typeface="Calibri" pitchFamily="34" charset="0"/>
                        </a:rPr>
                        <a:t>Manipur</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rPr>
                        <a:t>6.14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rPr>
                        <a:t>0.73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rPr>
                        <a:t>      143.78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12.17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7.42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400" b="1"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170.24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b="1" dirty="0">
                          <a:effectLst/>
                          <a:latin typeface="Calibri" panose="020F0502020204030204" pitchFamily="34" charset="0"/>
                          <a:ea typeface="Calibri" panose="020F0502020204030204" pitchFamily="34" charset="0"/>
                          <a:cs typeface="Mangal"/>
                        </a:rPr>
                        <a:t>6.42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2684623"/>
                  </a:ext>
                </a:extLst>
              </a:tr>
              <a:tr h="602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Calibri" pitchFamily="34" charset="0"/>
                          <a:ea typeface="Helvetica"/>
                          <a:cs typeface="Calibri" pitchFamily="34" charset="0"/>
                          <a:sym typeface="Calibri" pitchFamily="34" charset="0"/>
                        </a:rPr>
                        <a:t>Punjab</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rPr>
                        <a:t>33.79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rPr>
                        <a:t>36.79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376.19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60.54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Times New Roman" pitchFamily="18" charset="0"/>
                          <a:cs typeface="Times New Roman" panose="02020603050405020304" pitchFamily="18" charset="0"/>
                          <a:sym typeface="Calibri" pitchFamily="34" charset="0"/>
                        </a:rPr>
                        <a:t>3.6</a:t>
                      </a:r>
                      <a:endParaRPr kumimoji="0" lang="en-IN" sz="2000" b="0" i="0" u="none" strike="noStrike" cap="none" normalizeH="0" baseline="0" dirty="0">
                        <a:ln>
                          <a:noFill/>
                        </a:ln>
                        <a:solidFill>
                          <a:srgbClr val="000000"/>
                        </a:solidFill>
                        <a:effectLst/>
                        <a:latin typeface="+mn-lt"/>
                        <a:ea typeface="Times New Roman" pitchFamily="18" charset="0"/>
                        <a:cs typeface="Times New Roman" panose="02020603050405020304" pitchFamily="18" charset="0"/>
                        <a:sym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400" b="1"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510.91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b="1" dirty="0">
                          <a:solidFill>
                            <a:srgbClr val="000000"/>
                          </a:solidFill>
                          <a:effectLst/>
                          <a:latin typeface="Times New Roman" panose="02020603050405020304" pitchFamily="18" charset="0"/>
                          <a:ea typeface="Calibri" panose="020F0502020204030204" pitchFamily="34" charset="0"/>
                          <a:cs typeface="Mangal"/>
                        </a:rPr>
                        <a:t>89.64</a:t>
                      </a:r>
                      <a:endParaRPr lang="en-US" sz="2400" b="1" dirty="0">
                        <a:effectLst/>
                        <a:latin typeface="Calibri" panose="020F0502020204030204" pitchFamily="34" charset="0"/>
                        <a:ea typeface="Calibri" panose="020F0502020204030204" pitchFamily="34"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306946"/>
                  </a:ext>
                </a:extLst>
              </a:tr>
              <a:tr h="602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Helvetica"/>
                          <a:cs typeface="Calibri" pitchFamily="34" charset="0"/>
                          <a:sym typeface="Calibri" pitchFamily="34" charset="0"/>
                        </a:rPr>
                        <a:t>Goa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rPr>
                        <a:t> 6.66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Calibri" pitchFamily="34" charset="0"/>
                          <a:cs typeface="Mangal" pitchFamily="18" charset="0"/>
                          <a:sym typeface="Calibri" pitchFamily="34" charset="0"/>
                        </a:rPr>
                        <a:t>3.57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1.28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0.02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000" b="0"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0" indent="0" algn="ctr" defTabSz="914400" rtl="0" eaLnBrk="1" fontAlgn="base" latinLnBrk="0" hangingPunct="1">
                        <a:lnSpc>
                          <a:spcPct val="115000"/>
                        </a:lnSpc>
                        <a:spcBef>
                          <a:spcPct val="0"/>
                        </a:spcBef>
                        <a:spcAft>
                          <a:spcPct val="0"/>
                        </a:spcAft>
                        <a:buClrTx/>
                        <a:buSzTx/>
                        <a:buFontTx/>
                        <a:buNone/>
                        <a:tabLst/>
                      </a:pPr>
                      <a:r>
                        <a:rPr kumimoji="0" lang="en-IN" sz="2400" b="1" i="0" u="none" strike="noStrike" cap="none" normalizeH="0" baseline="0" dirty="0">
                          <a:ln>
                            <a:noFill/>
                          </a:ln>
                          <a:solidFill>
                            <a:srgbClr val="000000"/>
                          </a:solidFill>
                          <a:effectLst/>
                          <a:latin typeface="+mn-lt"/>
                          <a:ea typeface="Times New Roman" pitchFamily="18" charset="0"/>
                          <a:cs typeface="Mangal" pitchFamily="18" charset="0"/>
                          <a:sym typeface="Calibri" pitchFamily="34" charset="0"/>
                        </a:rPr>
                        <a:t>12.73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b="1" dirty="0">
                          <a:effectLst/>
                          <a:latin typeface="Calibri" panose="020F0502020204030204" pitchFamily="34" charset="0"/>
                          <a:ea typeface="Calibri" panose="020F0502020204030204" pitchFamily="34" charset="0"/>
                          <a:cs typeface="Mangal"/>
                        </a:rPr>
                        <a:t>3.64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857714"/>
                  </a:ext>
                </a:extLst>
              </a:tr>
              <a:tr h="70812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400" b="1" i="0" u="none" strike="noStrike" cap="none" normalizeH="0" baseline="0" dirty="0">
                          <a:ln>
                            <a:noFill/>
                          </a:ln>
                          <a:solidFill>
                            <a:srgbClr val="000000"/>
                          </a:solidFill>
                          <a:effectLst/>
                          <a:latin typeface="Calibri" pitchFamily="34" charset="0"/>
                          <a:ea typeface="Helvetica"/>
                          <a:cs typeface="Calibri" pitchFamily="34" charset="0"/>
                          <a:sym typeface="Calibri" pitchFamily="34" charset="0"/>
                        </a:rPr>
                        <a:t>Total</a:t>
                      </a:r>
                      <a:endParaRPr kumimoji="0" lang="en-US" sz="2400" b="1" i="0" u="none" strike="noStrike" cap="none" normalizeH="0" baseline="0" dirty="0">
                        <a:ln>
                          <a:noFill/>
                        </a:ln>
                        <a:solidFill>
                          <a:srgbClr val="000000"/>
                        </a:solidFill>
                        <a:effectLst/>
                        <a:latin typeface="Calibri" pitchFamily="34" charset="0"/>
                        <a:ea typeface="Helvetica"/>
                        <a:cs typeface="Calibri" pitchFamily="34" charset="0"/>
                        <a:sym typeface="Calibri"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US" sz="2000" b="1" i="0" u="none" strike="noStrike" kern="1200" cap="none" normalizeH="0" baseline="0" dirty="0">
                          <a:ln>
                            <a:noFill/>
                          </a:ln>
                          <a:solidFill>
                            <a:srgbClr val="000000"/>
                          </a:solidFill>
                          <a:effectLst/>
                          <a:latin typeface="+mn-lt"/>
                          <a:ea typeface="Calibri" pitchFamily="34" charset="0"/>
                          <a:cs typeface="Mangal" pitchFamily="18" charset="0"/>
                          <a:sym typeface="Calibri" pitchFamily="34" charset="0"/>
                        </a:rPr>
                        <a:t>154.52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US" sz="2000" b="1" i="0" u="none" strike="noStrike" kern="1200" cap="none" normalizeH="0" baseline="0" dirty="0">
                          <a:ln>
                            <a:noFill/>
                          </a:ln>
                          <a:solidFill>
                            <a:srgbClr val="000000"/>
                          </a:solidFill>
                          <a:effectLst/>
                          <a:latin typeface="+mn-lt"/>
                          <a:ea typeface="Calibri" pitchFamily="34" charset="0"/>
                          <a:cs typeface="Mangal" pitchFamily="18" charset="0"/>
                          <a:sym typeface="Calibri" pitchFamily="34" charset="0"/>
                        </a:rPr>
                        <a:t>107.97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US" sz="2000" b="1" i="0" u="none" strike="noStrike" kern="1200" cap="none" normalizeH="0" baseline="0" dirty="0">
                          <a:ln>
                            <a:noFill/>
                          </a:ln>
                          <a:solidFill>
                            <a:srgbClr val="000000"/>
                          </a:solidFill>
                          <a:effectLst/>
                          <a:latin typeface="+mn-lt"/>
                          <a:ea typeface="Calibri" pitchFamily="34" charset="0"/>
                          <a:cs typeface="Mangal" pitchFamily="18" charset="0"/>
                          <a:sym typeface="Calibri" pitchFamily="34" charset="0"/>
                        </a:rPr>
                        <a:t>575.12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US" sz="2000" b="1" i="0" u="none" strike="noStrike" kern="1200" cap="none" normalizeH="0" baseline="0" dirty="0">
                          <a:ln>
                            <a:noFill/>
                          </a:ln>
                          <a:solidFill>
                            <a:srgbClr val="000000"/>
                          </a:solidFill>
                          <a:effectLst/>
                          <a:latin typeface="+mn-lt"/>
                          <a:ea typeface="Calibri" pitchFamily="34" charset="0"/>
                          <a:cs typeface="Mangal" pitchFamily="18" charset="0"/>
                          <a:sym typeface="Calibri" pitchFamily="34" charset="0"/>
                        </a:rPr>
                        <a:t>117.44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US" sz="2000" b="1" i="0" u="none" strike="noStrike" kern="1200" cap="none" normalizeH="0" baseline="0" dirty="0">
                          <a:ln>
                            <a:noFill/>
                          </a:ln>
                          <a:solidFill>
                            <a:srgbClr val="000000"/>
                          </a:solidFill>
                          <a:effectLst/>
                          <a:latin typeface="+mn-lt"/>
                          <a:ea typeface="Calibri" pitchFamily="34" charset="0"/>
                          <a:cs typeface="Mangal" pitchFamily="18" charset="0"/>
                          <a:sym typeface="Calibri" pitchFamily="34" charset="0"/>
                        </a:rPr>
                        <a:t>106.52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US" sz="2400" b="1" i="0" u="none" strike="noStrike" kern="1200" cap="none" normalizeH="0" baseline="0" dirty="0">
                          <a:ln>
                            <a:noFill/>
                          </a:ln>
                          <a:solidFill>
                            <a:srgbClr val="000000"/>
                          </a:solidFill>
                          <a:effectLst/>
                          <a:latin typeface="+mn-lt"/>
                          <a:ea typeface="Calibri" pitchFamily="34" charset="0"/>
                          <a:cs typeface="Mangal" pitchFamily="18" charset="0"/>
                          <a:sym typeface="Calibri" pitchFamily="34" charset="0"/>
                        </a:rPr>
                        <a:t>          1061.57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IN" sz="2400" b="1" dirty="0">
                          <a:solidFill>
                            <a:srgbClr val="000000"/>
                          </a:solidFill>
                          <a:effectLst/>
                          <a:latin typeface="Times New Roman" panose="02020603050405020304" pitchFamily="18" charset="0"/>
                          <a:ea typeface="Times New Roman" panose="02020603050405020304" pitchFamily="18" charset="0"/>
                          <a:cs typeface="Mangal"/>
                        </a:rPr>
                        <a:t>299.84</a:t>
                      </a:r>
                      <a:endParaRPr lang="en-US" sz="2400" b="1" dirty="0">
                        <a:effectLst/>
                        <a:latin typeface="Calibri" panose="020F0502020204030204" pitchFamily="34" charset="0"/>
                        <a:ea typeface="Calibri" panose="020F0502020204030204" pitchFamily="34" charset="0"/>
                        <a:cs typeface="Mang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Rectangle 4"/>
          <p:cNvSpPr/>
          <p:nvPr/>
        </p:nvSpPr>
        <p:spPr>
          <a:xfrm>
            <a:off x="10232802" y="586872"/>
            <a:ext cx="1619795" cy="369332"/>
          </a:xfrm>
          <a:prstGeom prst="rect">
            <a:avLst/>
          </a:prstGeom>
        </p:spPr>
        <p:txBody>
          <a:bodyPr wrap="square">
            <a:spAutoFit/>
          </a:bodyPr>
          <a:lstStyle/>
          <a:p>
            <a:r>
              <a:rPr lang="en-GB" dirty="0">
                <a:effectLst>
                  <a:outerShdw blurRad="38100" dist="38100" dir="2700000" algn="tl">
                    <a:srgbClr val="000000">
                      <a:alpha val="43137"/>
                    </a:srgbClr>
                  </a:outerShdw>
                </a:effectLst>
              </a:rPr>
              <a:t>(in ₹ Crores)</a:t>
            </a:r>
            <a:endParaRPr lang="en-US" dirty="0"/>
          </a:p>
        </p:txBody>
      </p:sp>
    </p:spTree>
    <p:extLst>
      <p:ext uri="{BB962C8B-B14F-4D97-AF65-F5344CB8AC3E}">
        <p14:creationId xmlns:p14="http://schemas.microsoft.com/office/powerpoint/2010/main" val="15658669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76"/>
            <a:ext cx="10515600" cy="830523"/>
          </a:xfrm>
          <a:no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GB" sz="3600" b="1" dirty="0">
                <a:solidFill>
                  <a:schemeClr val="tx1"/>
                </a:solidFill>
              </a:rPr>
              <a:t>Increase in seizures- Analysis</a:t>
            </a:r>
            <a:endParaRPr lang="en-IN" sz="3600" b="1" dirty="0">
              <a:solidFill>
                <a:schemeClr val="tx1"/>
              </a:solidFill>
            </a:endParaRPr>
          </a:p>
        </p:txBody>
      </p:sp>
      <p:sp>
        <p:nvSpPr>
          <p:cNvPr id="3" name="Content Placeholder 2"/>
          <p:cNvSpPr>
            <a:spLocks noGrp="1"/>
          </p:cNvSpPr>
          <p:nvPr>
            <p:ph idx="1"/>
          </p:nvPr>
        </p:nvSpPr>
        <p:spPr>
          <a:xfrm>
            <a:off x="402672" y="806183"/>
            <a:ext cx="10951128" cy="5658387"/>
          </a:xfrm>
        </p:spPr>
        <p:txBody>
          <a:bodyPr>
            <a:normAutofit fontScale="85000" lnSpcReduction="20000"/>
          </a:bodyPr>
          <a:lstStyle/>
          <a:p>
            <a:pPr marL="92075" indent="0" algn="just">
              <a:lnSpc>
                <a:spcPct val="150000"/>
              </a:lnSpc>
              <a:buNone/>
            </a:pPr>
            <a:r>
              <a:rPr lang="en-GB" sz="3200" b="1" dirty="0" smtClean="0"/>
              <a:t>Factors helping detection of flow of illegal cash/goods:</a:t>
            </a:r>
          </a:p>
          <a:p>
            <a:pPr marL="549275" indent="-457200" algn="just">
              <a:lnSpc>
                <a:spcPct val="150000"/>
              </a:lnSpc>
              <a:buFont typeface="Wingdings" panose="05000000000000000000" pitchFamily="2" charset="2"/>
              <a:buChar char="§"/>
            </a:pPr>
            <a:r>
              <a:rPr lang="en-GB" sz="3200" dirty="0" smtClean="0"/>
              <a:t>Possible </a:t>
            </a:r>
            <a:r>
              <a:rPr lang="en-GB" sz="3200" dirty="0"/>
              <a:t>because of active involvement of enforcement agencies.</a:t>
            </a:r>
          </a:p>
          <a:p>
            <a:pPr marL="549275" indent="-457200" algn="just">
              <a:lnSpc>
                <a:spcPct val="150000"/>
              </a:lnSpc>
              <a:buFont typeface="Wingdings" panose="05000000000000000000" pitchFamily="2" charset="2"/>
              <a:buChar char="§"/>
            </a:pPr>
            <a:r>
              <a:rPr lang="en-GB" sz="3200" dirty="0"/>
              <a:t>Possible because of proactive efforts taken by expenditure observers.</a:t>
            </a:r>
          </a:p>
          <a:p>
            <a:pPr marL="549275" indent="-457200" algn="just">
              <a:lnSpc>
                <a:spcPct val="150000"/>
              </a:lnSpc>
              <a:buFont typeface="Wingdings" panose="05000000000000000000" pitchFamily="2" charset="2"/>
              <a:buChar char="§"/>
            </a:pPr>
            <a:r>
              <a:rPr lang="en-GB" sz="3200" dirty="0"/>
              <a:t>Possible because of coordination amongst enforcement agencies where EO has to show leadership.</a:t>
            </a:r>
          </a:p>
          <a:p>
            <a:pPr marL="549275" indent="-457200" algn="just">
              <a:lnSpc>
                <a:spcPct val="150000"/>
              </a:lnSpc>
              <a:buFont typeface="Wingdings" panose="05000000000000000000" pitchFamily="2" charset="2"/>
              <a:buChar char="§"/>
            </a:pPr>
            <a:r>
              <a:rPr lang="en-GB" sz="3200" dirty="0"/>
              <a:t>Possible because of proper training, guidance and handholding done by you.</a:t>
            </a:r>
          </a:p>
          <a:p>
            <a:pPr marL="549275" indent="-457200" algn="just">
              <a:lnSpc>
                <a:spcPct val="150000"/>
              </a:lnSpc>
              <a:buFont typeface="Wingdings" panose="05000000000000000000" pitchFamily="2" charset="2"/>
              <a:buChar char="§"/>
            </a:pPr>
            <a:r>
              <a:rPr lang="en-GB" sz="3200" dirty="0"/>
              <a:t>Possible because of clues taken out of successful case studies</a:t>
            </a:r>
            <a:r>
              <a:rPr lang="en-GB" dirty="0"/>
              <a:t>.</a:t>
            </a:r>
          </a:p>
          <a:p>
            <a:pPr marL="549275" indent="-457200" algn="just">
              <a:lnSpc>
                <a:spcPct val="150000"/>
              </a:lnSpc>
              <a:buFont typeface="Wingdings" panose="05000000000000000000" pitchFamily="2" charset="2"/>
              <a:buChar char="§"/>
            </a:pPr>
            <a:r>
              <a:rPr lang="en-GB" sz="3200" dirty="0"/>
              <a:t>Possible because of momentum provided by you.</a:t>
            </a:r>
          </a:p>
          <a:p>
            <a:pPr marL="549275" indent="-457200" algn="just">
              <a:buFont typeface="Wingdings" panose="05000000000000000000" pitchFamily="2" charset="2"/>
              <a:buChar char="§"/>
            </a:pPr>
            <a:endParaRPr lang="en-IN" dirty="0"/>
          </a:p>
        </p:txBody>
      </p:sp>
      <p:sp>
        <p:nvSpPr>
          <p:cNvPr id="4" name="Slide Number Placeholder 3"/>
          <p:cNvSpPr>
            <a:spLocks noGrp="1"/>
          </p:cNvSpPr>
          <p:nvPr>
            <p:ph type="sldNum" sz="quarter" idx="12"/>
          </p:nvPr>
        </p:nvSpPr>
        <p:spPr/>
        <p:txBody>
          <a:bodyPr/>
          <a:lstStyle/>
          <a:p>
            <a:fld id="{20993A70-1DCA-4D96-950C-797BFBB4A2E8}" type="slidenum">
              <a:rPr lang="en-IN" smtClean="0"/>
              <a:pPr/>
              <a:t>69</a:t>
            </a:fld>
            <a:endParaRPr lang="en-IN"/>
          </a:p>
        </p:txBody>
      </p:sp>
    </p:spTree>
    <p:extLst>
      <p:ext uri="{BB962C8B-B14F-4D97-AF65-F5344CB8AC3E}">
        <p14:creationId xmlns:p14="http://schemas.microsoft.com/office/powerpoint/2010/main" val="1059935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815" y="659653"/>
            <a:ext cx="3767666" cy="863600"/>
          </a:xfrm>
          <a:solidFill>
            <a:schemeClr val="bg1"/>
          </a:solidFill>
          <a:ln w="57150">
            <a:noFill/>
          </a:ln>
        </p:spPr>
        <p:txBody>
          <a:bodyPr>
            <a:normAutofit fontScale="90000"/>
          </a:bodyPr>
          <a:lstStyle/>
          <a:p>
            <a:r>
              <a:rPr lang="en-US" sz="6000" dirty="0" smtClean="0">
                <a:solidFill>
                  <a:schemeClr val="tx1">
                    <a:lumMod val="95000"/>
                    <a:lumOff val="5000"/>
                  </a:schemeClr>
                </a:solidFill>
              </a:rPr>
              <a:t>History</a:t>
            </a:r>
            <a:endParaRPr lang="en-IN" sz="6000" dirty="0">
              <a:solidFill>
                <a:schemeClr val="tx1">
                  <a:lumMod val="95000"/>
                  <a:lumOff val="5000"/>
                </a:schemeClr>
              </a:solidFill>
            </a:endParaRPr>
          </a:p>
        </p:txBody>
      </p:sp>
      <p:sp>
        <p:nvSpPr>
          <p:cNvPr id="3" name="Content Placeholder 2"/>
          <p:cNvSpPr>
            <a:spLocks noGrp="1"/>
          </p:cNvSpPr>
          <p:nvPr>
            <p:ph idx="1"/>
          </p:nvPr>
        </p:nvSpPr>
        <p:spPr>
          <a:xfrm>
            <a:off x="1457263" y="2226794"/>
            <a:ext cx="9087833" cy="2497605"/>
          </a:xfrm>
        </p:spPr>
        <p:txBody>
          <a:bodyPr>
            <a:normAutofit/>
          </a:bodyPr>
          <a:lstStyle/>
          <a:p>
            <a:pPr marL="0" indent="0">
              <a:buNone/>
            </a:pPr>
            <a:r>
              <a:rPr lang="en-US" sz="2800" dirty="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ECI for curbing the menace of bribery of voters and other Corrupt practices in election, introduced election expenditure monitoring for the </a:t>
            </a:r>
            <a:r>
              <a:rPr lang="en-US" sz="2800" b="1" i="1" u="sng" dirty="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a:t>
            </a:r>
            <a:r>
              <a:rPr lang="en-US" sz="2800" b="1" i="1" u="sng" baseline="30000" dirty="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st</a:t>
            </a:r>
            <a:r>
              <a:rPr lang="en-US" sz="2800" b="1" i="1" u="sng" dirty="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time in Bihar Legislative Assembly elections held in 2010.</a:t>
            </a:r>
            <a:endParaRPr lang="en-IN" sz="2800" b="1" i="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263"/>
            <a:ext cx="7978877" cy="658812"/>
          </a:xfrm>
          <a:solidFill>
            <a:schemeClr val="bg1"/>
          </a:solidFill>
          <a:ln w="57150">
            <a:noFill/>
          </a:ln>
        </p:spPr>
        <p:txBody>
          <a:bodyPr>
            <a:noAutofit/>
          </a:bodyPr>
          <a:lstStyle/>
          <a:p>
            <a:pPr algn="ctr">
              <a:defRPr/>
            </a:pPr>
            <a:r>
              <a:rPr lang="en-US" b="1" dirty="0">
                <a:solidFill>
                  <a:srgbClr val="000000"/>
                </a:solidFill>
              </a:rPr>
              <a:t>Video </a:t>
            </a:r>
            <a:r>
              <a:rPr lang="en-US" b="1" dirty="0" smtClean="0">
                <a:solidFill>
                  <a:srgbClr val="000000"/>
                </a:solidFill>
              </a:rPr>
              <a:t>Surveillance Team (VST)</a:t>
            </a:r>
            <a:endParaRPr lang="en-US" b="1" dirty="0">
              <a:solidFill>
                <a:srgbClr val="00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50037926"/>
              </p:ext>
            </p:extLst>
          </p:nvPr>
        </p:nvGraphicFramePr>
        <p:xfrm>
          <a:off x="0" y="917575"/>
          <a:ext cx="11374438" cy="575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txBox="1">
            <a:spLocks noGrp="1"/>
          </p:cNvSpPr>
          <p:nvPr/>
        </p:nvSpPr>
        <p:spPr>
          <a:xfrm>
            <a:off x="8366125" y="6492876"/>
            <a:ext cx="2133600" cy="365125"/>
          </a:xfrm>
          <a:prstGeom prst="rect">
            <a:avLst/>
          </a:prstGeom>
          <a:noFill/>
        </p:spPr>
        <p:txBody>
          <a:bodyPr anchor="ct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sz="1200" dirty="0">
              <a:solidFill>
                <a:srgbClr val="898989"/>
              </a:solidFill>
              <a:latin typeface="Century Schoolbook" panose="02040604050505020304" pitchFamily="18"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70</a:t>
            </a:fld>
            <a:endParaRPr lang="en-US" dirty="0"/>
          </a:p>
        </p:txBody>
      </p:sp>
      <p:sp>
        <p:nvSpPr>
          <p:cNvPr id="7" name="TextBox 6"/>
          <p:cNvSpPr txBox="1"/>
          <p:nvPr/>
        </p:nvSpPr>
        <p:spPr>
          <a:xfrm>
            <a:off x="9889588" y="6302326"/>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2192000" cy="750888"/>
          </a:xfrm>
          <a:solidFill>
            <a:schemeClr val="bg1"/>
          </a:solidFill>
          <a:ln w="57150">
            <a:noFill/>
          </a:ln>
        </p:spPr>
        <p:txBody>
          <a:bodyPr>
            <a:noAutofit/>
          </a:bodyPr>
          <a:lstStyle/>
          <a:p>
            <a:pPr algn="ctr">
              <a:defRPr/>
            </a:pPr>
            <a:r>
              <a:rPr lang="en-US" sz="4000" b="1" dirty="0">
                <a:solidFill>
                  <a:srgbClr val="000000"/>
                </a:solidFill>
              </a:rPr>
              <a:t>Video </a:t>
            </a:r>
            <a:r>
              <a:rPr lang="en-US" sz="4000" b="1" dirty="0" smtClean="0">
                <a:solidFill>
                  <a:srgbClr val="000000"/>
                </a:solidFill>
              </a:rPr>
              <a:t>Viewing Team (VVT)</a:t>
            </a:r>
            <a:endParaRPr lang="en-US" sz="4000" b="1" dirty="0">
              <a:solidFill>
                <a:srgbClr val="000000"/>
              </a:solidFill>
            </a:endParaRPr>
          </a:p>
        </p:txBody>
      </p:sp>
      <p:graphicFrame>
        <p:nvGraphicFramePr>
          <p:cNvPr id="4" name="Content Placeholder 3"/>
          <p:cNvGraphicFramePr>
            <a:graphicFrameLocks noGrp="1"/>
          </p:cNvGraphicFramePr>
          <p:nvPr>
            <p:ph idx="4294967295"/>
          </p:nvPr>
        </p:nvGraphicFramePr>
        <p:xfrm>
          <a:off x="0" y="1412875"/>
          <a:ext cx="9767888" cy="4960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71</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3350"/>
            <a:ext cx="12192000" cy="868363"/>
          </a:xfrm>
          <a:solidFill>
            <a:schemeClr val="bg1"/>
          </a:solidFill>
          <a:ln w="57150">
            <a:noFill/>
          </a:ln>
        </p:spPr>
        <p:txBody>
          <a:bodyPr>
            <a:noAutofit/>
          </a:bodyPr>
          <a:lstStyle/>
          <a:p>
            <a:pPr algn="ctr">
              <a:defRPr/>
            </a:pPr>
            <a:r>
              <a:rPr lang="en-US" sz="4000" b="1" dirty="0" smtClean="0">
                <a:solidFill>
                  <a:schemeClr val="tx1">
                    <a:lumMod val="95000"/>
                    <a:lumOff val="5000"/>
                  </a:schemeClr>
                </a:solidFill>
              </a:rPr>
              <a:t>Accounting team</a:t>
            </a:r>
            <a:endParaRPr lang="en-US" sz="4000" b="1" dirty="0">
              <a:solidFill>
                <a:schemeClr val="tx1">
                  <a:lumMod val="95000"/>
                  <a:lumOff val="5000"/>
                </a:schemeClr>
              </a:solidFill>
            </a:endParaRPr>
          </a:p>
        </p:txBody>
      </p:sp>
      <p:graphicFrame>
        <p:nvGraphicFramePr>
          <p:cNvPr id="4" name="Content Placeholder 3"/>
          <p:cNvGraphicFramePr>
            <a:graphicFrameLocks noGrp="1"/>
          </p:cNvGraphicFramePr>
          <p:nvPr>
            <p:ph idx="4294967295"/>
          </p:nvPr>
        </p:nvGraphicFramePr>
        <p:xfrm>
          <a:off x="0" y="1316038"/>
          <a:ext cx="977265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72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MONITORING PRODUCTION, STORAGE AND DISTRIBUTION OF LIQUOR"/>
          <p:cNvSpPr txBox="1">
            <a:spLocks noGrp="1"/>
          </p:cNvSpPr>
          <p:nvPr>
            <p:ph type="title" idx="4294967295"/>
          </p:nvPr>
        </p:nvSpPr>
        <p:spPr>
          <a:xfrm>
            <a:off x="1" y="227013"/>
            <a:ext cx="12192000" cy="1019175"/>
          </a:xfrm>
          <a:prstGeom prst="rect">
            <a:avLst/>
          </a:prstGeom>
          <a:solidFill>
            <a:schemeClr val="bg1"/>
          </a:solidFill>
          <a:ln w="57150">
            <a:noFill/>
          </a:ln>
        </p:spPr>
        <p:txBody>
          <a:bodyPr>
            <a:normAutofit/>
          </a:bodyPr>
          <a:lstStyle>
            <a:lvl1pPr algn="ctr" defTabSz="859790">
              <a:defRPr sz="2600" b="1">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IN" dirty="0">
                <a:effectLst/>
                <a:latin typeface="Calibri" panose="020F0502020204030204" pitchFamily="34" charset="0"/>
                <a:ea typeface="Calibri" panose="020F0502020204030204" pitchFamily="34" charset="0"/>
                <a:cs typeface="Calibri" panose="020F0502020204030204" pitchFamily="34" charset="0"/>
              </a:rPr>
              <a:t>Excise Team </a:t>
            </a:r>
            <a:br>
              <a:rPr lang="en-IN" dirty="0">
                <a:effectLst/>
                <a:latin typeface="Calibri" panose="020F0502020204030204" pitchFamily="34" charset="0"/>
                <a:ea typeface="Calibri" panose="020F0502020204030204" pitchFamily="34" charset="0"/>
                <a:cs typeface="Calibri" panose="020F0502020204030204" pitchFamily="34" charset="0"/>
              </a:rPr>
            </a:br>
            <a:r>
              <a:rPr>
                <a:effectLst/>
                <a:latin typeface="Calibri" panose="020F0502020204030204" pitchFamily="34" charset="0"/>
                <a:ea typeface="Calibri" panose="020F0502020204030204" pitchFamily="34" charset="0"/>
                <a:cs typeface="Calibri" panose="020F0502020204030204" pitchFamily="34" charset="0"/>
              </a:rPr>
              <a:t>MONITORING PRODUCTION, STORAGE AND DISTRIBUTION OF LIQUOR</a:t>
            </a:r>
          </a:p>
        </p:txBody>
      </p:sp>
      <p:sp>
        <p:nvSpPr>
          <p:cNvPr id="380" name="From the date of announcement of election till completion of election, the production, off-take, stock limits of stockists and retailers of IMFL/Beer/country liquor are to be monitored district wise;…"/>
          <p:cNvSpPr txBox="1">
            <a:spLocks noGrp="1"/>
          </p:cNvSpPr>
          <p:nvPr>
            <p:ph type="body" idx="4294967295"/>
          </p:nvPr>
        </p:nvSpPr>
        <p:spPr>
          <a:xfrm>
            <a:off x="-1" y="1484313"/>
            <a:ext cx="12192001" cy="5229225"/>
          </a:xfrm>
          <a:prstGeom prst="rect">
            <a:avLst/>
          </a:prstGeom>
        </p:spPr>
        <p:txBody>
          <a:bodyPr>
            <a:noAutofit/>
          </a:bodyPr>
          <a:lstStyle/>
          <a:p>
            <a:pPr marL="270510" indent="-270510" algn="just" defTabSz="905510">
              <a:lnSpc>
                <a:spcPct val="80000"/>
              </a:lnSpc>
              <a:spcBef>
                <a:spcPts val="500"/>
              </a:spcBef>
              <a:defRPr sz="2300" b="1"/>
            </a:pPr>
            <a:r>
              <a:rPr sz="2400" dirty="0">
                <a:latin typeface="Calibri" panose="020F0502020204030204" pitchFamily="34" charset="0"/>
                <a:ea typeface="Calibri" panose="020F0502020204030204" pitchFamily="34" charset="0"/>
                <a:cs typeface="Calibri" panose="020F0502020204030204" pitchFamily="34" charset="0"/>
              </a:rPr>
              <a:t>From the date of announcement of election till completion of election, the production, off-take, stock limits of stockiest and retailers of IMFL/Beer/country liquor are to be monitored district wise;</a:t>
            </a:r>
          </a:p>
          <a:p>
            <a:pPr marL="270510" indent="-270510" algn="just" defTabSz="905510">
              <a:lnSpc>
                <a:spcPct val="80000"/>
              </a:lnSpc>
              <a:spcBef>
                <a:spcPts val="500"/>
              </a:spcBef>
              <a:defRPr sz="2300" b="1"/>
            </a:pPr>
            <a:r>
              <a:rPr sz="2400" dirty="0">
                <a:latin typeface="Calibri" panose="020F0502020204030204" pitchFamily="34" charset="0"/>
                <a:ea typeface="Calibri" panose="020F0502020204030204" pitchFamily="34" charset="0"/>
                <a:cs typeface="Calibri" panose="020F0502020204030204" pitchFamily="34" charset="0"/>
              </a:rPr>
              <a:t>Opening and closing of liquor vending shops are to closely monitored;</a:t>
            </a:r>
          </a:p>
          <a:p>
            <a:pPr marL="270510" indent="-270510" algn="just" defTabSz="905510">
              <a:lnSpc>
                <a:spcPct val="80000"/>
              </a:lnSpc>
              <a:spcBef>
                <a:spcPts val="500"/>
              </a:spcBef>
              <a:defRPr sz="2300"/>
            </a:pPr>
            <a:r>
              <a:rPr sz="2400" dirty="0">
                <a:latin typeface="Calibri" panose="020F0502020204030204" pitchFamily="34" charset="0"/>
                <a:ea typeface="Calibri" panose="020F0502020204030204" pitchFamily="34" charset="0"/>
                <a:cs typeface="Calibri" panose="020F0502020204030204" pitchFamily="34" charset="0"/>
              </a:rPr>
              <a:t>Intensive vigil over </a:t>
            </a:r>
            <a:r>
              <a:rPr sz="2400" b="1" dirty="0">
                <a:latin typeface="Calibri" panose="020F0502020204030204" pitchFamily="34" charset="0"/>
                <a:ea typeface="Calibri" panose="020F0502020204030204" pitchFamily="34" charset="0"/>
                <a:cs typeface="Calibri" panose="020F0502020204030204" pitchFamily="34" charset="0"/>
              </a:rPr>
              <a:t>inter state movement of vehicles </a:t>
            </a:r>
            <a:r>
              <a:rPr sz="2400" dirty="0">
                <a:latin typeface="Calibri" panose="020F0502020204030204" pitchFamily="34" charset="0"/>
                <a:ea typeface="Calibri" panose="020F0502020204030204" pitchFamily="34" charset="0"/>
                <a:cs typeface="Calibri" panose="020F0502020204030204" pitchFamily="34" charset="0"/>
              </a:rPr>
              <a:t>at </a:t>
            </a:r>
            <a:r>
              <a:rPr lang="en-US" sz="2400" dirty="0">
                <a:latin typeface="Calibri" panose="020F0502020204030204" pitchFamily="34" charset="0"/>
                <a:ea typeface="Calibri" panose="020F0502020204030204" pitchFamily="34" charset="0"/>
                <a:cs typeface="Calibri" panose="020F0502020204030204" pitchFamily="34" charset="0"/>
              </a:rPr>
              <a:t>dist </a:t>
            </a:r>
            <a:r>
              <a:rPr sz="2400" dirty="0">
                <a:latin typeface="Calibri" panose="020F0502020204030204" pitchFamily="34" charset="0"/>
                <a:ea typeface="Calibri" panose="020F0502020204030204" pitchFamily="34" charset="0"/>
                <a:cs typeface="Calibri" panose="020F0502020204030204" pitchFamily="34" charset="0"/>
              </a:rPr>
              <a:t>check-posts and border check-posts by special enforcement staff of Excise Dept.;</a:t>
            </a:r>
          </a:p>
          <a:p>
            <a:pPr marL="270510" indent="-270510" algn="just" defTabSz="905510">
              <a:lnSpc>
                <a:spcPct val="80000"/>
              </a:lnSpc>
              <a:spcBef>
                <a:spcPts val="500"/>
              </a:spcBef>
              <a:defRPr sz="2300"/>
            </a:pPr>
            <a:r>
              <a:rPr sz="2400" dirty="0">
                <a:latin typeface="Calibri" panose="020F0502020204030204" pitchFamily="34" charset="0"/>
                <a:ea typeface="Calibri" panose="020F0502020204030204" pitchFamily="34" charset="0"/>
                <a:cs typeface="Calibri" panose="020F0502020204030204" pitchFamily="34" charset="0"/>
              </a:rPr>
              <a:t>To conduct </a:t>
            </a:r>
            <a:r>
              <a:rPr sz="2400" b="1" dirty="0">
                <a:latin typeface="Calibri" panose="020F0502020204030204" pitchFamily="34" charset="0"/>
                <a:ea typeface="Calibri" panose="020F0502020204030204" pitchFamily="34" charset="0"/>
                <a:cs typeface="Calibri" panose="020F0502020204030204" pitchFamily="34" charset="0"/>
              </a:rPr>
              <a:t>raids to seize illicit liquor;</a:t>
            </a:r>
          </a:p>
          <a:p>
            <a:pPr marL="270510" indent="-270510" algn="just" defTabSz="905510">
              <a:lnSpc>
                <a:spcPct val="80000"/>
              </a:lnSpc>
              <a:spcBef>
                <a:spcPts val="500"/>
              </a:spcBef>
              <a:defRPr sz="2300"/>
            </a:pPr>
            <a:r>
              <a:rPr sz="2400" dirty="0">
                <a:latin typeface="Calibri" panose="020F0502020204030204" pitchFamily="34" charset="0"/>
                <a:ea typeface="Calibri" panose="020F0502020204030204" pitchFamily="34" charset="0"/>
                <a:cs typeface="Calibri" panose="020F0502020204030204" pitchFamily="34" charset="0"/>
              </a:rPr>
              <a:t>Inter state </a:t>
            </a:r>
            <a:r>
              <a:rPr sz="2400" b="1" dirty="0">
                <a:latin typeface="Calibri" panose="020F0502020204030204" pitchFamily="34" charset="0"/>
                <a:ea typeface="Calibri" panose="020F0502020204030204" pitchFamily="34" charset="0"/>
                <a:cs typeface="Calibri" panose="020F0502020204030204" pitchFamily="34" charset="0"/>
              </a:rPr>
              <a:t>coordination of Excise Commissioners of the bordering states;</a:t>
            </a:r>
          </a:p>
          <a:p>
            <a:pPr marL="270510" indent="-270510" algn="just" defTabSz="905510">
              <a:lnSpc>
                <a:spcPct val="80000"/>
              </a:lnSpc>
              <a:spcBef>
                <a:spcPts val="500"/>
              </a:spcBef>
              <a:defRPr sz="2300"/>
            </a:pPr>
            <a:r>
              <a:rPr sz="2400" dirty="0">
                <a:latin typeface="Calibri" panose="020F0502020204030204" pitchFamily="34" charset="0"/>
                <a:ea typeface="Calibri" panose="020F0502020204030204" pitchFamily="34" charset="0"/>
                <a:cs typeface="Calibri" panose="020F0502020204030204" pitchFamily="34" charset="0"/>
              </a:rPr>
              <a:t>District level Nodal Officer to </a:t>
            </a:r>
            <a:r>
              <a:rPr sz="2400" b="1" dirty="0">
                <a:latin typeface="Calibri" panose="020F0502020204030204" pitchFamily="34" charset="0"/>
                <a:ea typeface="Calibri" panose="020F0502020204030204" pitchFamily="34" charset="0"/>
                <a:cs typeface="Calibri" panose="020F0502020204030204" pitchFamily="34" charset="0"/>
              </a:rPr>
              <a:t>submit report every alternate day</a:t>
            </a:r>
            <a:r>
              <a:rPr sz="2400" dirty="0">
                <a:latin typeface="Calibri" panose="020F0502020204030204" pitchFamily="34" charset="0"/>
                <a:ea typeface="Calibri" panose="020F0502020204030204" pitchFamily="34" charset="0"/>
                <a:cs typeface="Calibri" panose="020F0502020204030204" pitchFamily="34" charset="0"/>
              </a:rPr>
              <a:t> to DEO, Exp. Observer and State Level </a:t>
            </a:r>
            <a:r>
              <a:rPr sz="2400" b="1" dirty="0">
                <a:latin typeface="Calibri" panose="020F0502020204030204" pitchFamily="34" charset="0"/>
                <a:ea typeface="Calibri" panose="020F0502020204030204" pitchFamily="34" charset="0"/>
                <a:cs typeface="Calibri" panose="020F0502020204030204" pitchFamily="34" charset="0"/>
              </a:rPr>
              <a:t>Nodal Officer, who will compile the state level report</a:t>
            </a:r>
            <a:r>
              <a:rPr sz="2400" dirty="0">
                <a:latin typeface="Calibri" panose="020F0502020204030204" pitchFamily="34" charset="0"/>
                <a:ea typeface="Calibri" panose="020F0502020204030204" pitchFamily="34" charset="0"/>
                <a:cs typeface="Calibri" panose="020F0502020204030204" pitchFamily="34" charset="0"/>
              </a:rPr>
              <a:t> to Commission and CEO;</a:t>
            </a:r>
          </a:p>
          <a:p>
            <a:pPr marL="270510" indent="-270510" algn="just" defTabSz="905510">
              <a:lnSpc>
                <a:spcPct val="80000"/>
              </a:lnSpc>
              <a:spcBef>
                <a:spcPts val="500"/>
              </a:spcBef>
              <a:defRPr sz="2300"/>
            </a:pPr>
            <a:r>
              <a:rPr sz="2400" dirty="0">
                <a:latin typeface="Calibri" panose="020F0502020204030204" pitchFamily="34" charset="0"/>
                <a:ea typeface="Calibri" panose="020F0502020204030204" pitchFamily="34" charset="0"/>
                <a:cs typeface="Calibri" panose="020F0502020204030204" pitchFamily="34" charset="0"/>
              </a:rPr>
              <a:t>All distilleries/ warehouses shall  be put under </a:t>
            </a:r>
            <a:r>
              <a:rPr sz="2400" b="1" dirty="0">
                <a:latin typeface="Calibri" panose="020F0502020204030204" pitchFamily="34" charset="0"/>
                <a:ea typeface="Calibri" panose="020F0502020204030204" pitchFamily="34" charset="0"/>
                <a:cs typeface="Calibri" panose="020F0502020204030204" pitchFamily="34" charset="0"/>
              </a:rPr>
              <a:t>24x7 CCTV </a:t>
            </a:r>
            <a:r>
              <a:rPr sz="2400" dirty="0">
                <a:latin typeface="Calibri" panose="020F0502020204030204" pitchFamily="34" charset="0"/>
                <a:ea typeface="Calibri" panose="020F0502020204030204" pitchFamily="34" charset="0"/>
                <a:cs typeface="Calibri" panose="020F0502020204030204" pitchFamily="34" charset="0"/>
              </a:rPr>
              <a:t>monitoring with police guard so that no liquor is released without license.</a:t>
            </a:r>
          </a:p>
        </p:txBody>
      </p:sp>
      <p:sp>
        <p:nvSpPr>
          <p:cNvPr id="2" name="Slide Number Placeholder 1"/>
          <p:cNvSpPr>
            <a:spLocks noGrp="1"/>
          </p:cNvSpPr>
          <p:nvPr>
            <p:ph type="sldNum" sz="quarter" idx="2"/>
          </p:nvPr>
        </p:nvSpPr>
        <p:spPr/>
        <p:txBody>
          <a:bodyPr/>
          <a:lstStyle/>
          <a:p>
            <a:fld id="{86CB4B4D-7CA3-9044-876B-883B54F8677D}" type="slidenum">
              <a:rPr lang="en-IN" smtClean="0"/>
              <a:pPr/>
              <a:t>73</a:t>
            </a:fld>
            <a:endParaRPr lang="en-IN"/>
          </a:p>
        </p:txBody>
      </p:sp>
    </p:spTree>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542" t="5592" r="3478" b="7957"/>
          <a:stretch>
            <a:fillRect/>
          </a:stretch>
        </p:blipFill>
        <p:spPr>
          <a:xfrm>
            <a:off x="3498086" y="0"/>
            <a:ext cx="8327923" cy="6577780"/>
          </a:xfrm>
          <a:prstGeom prst="rect">
            <a:avLst/>
          </a:prstGeom>
          <a:ln>
            <a:solidFill>
              <a:srgbClr val="7030A0"/>
            </a:solidFill>
          </a:ln>
        </p:spPr>
      </p:pic>
      <p:sp>
        <p:nvSpPr>
          <p:cNvPr id="3" name="Rectangle 2"/>
          <p:cNvSpPr/>
          <p:nvPr/>
        </p:nvSpPr>
        <p:spPr>
          <a:xfrm>
            <a:off x="602428" y="677732"/>
            <a:ext cx="245274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tx1"/>
                </a:solidFill>
              </a:rPr>
              <a:t>Excise Report</a:t>
            </a:r>
            <a:endParaRPr lang="en-US" sz="2800" dirty="0">
              <a:solidFill>
                <a:schemeClr val="tx1"/>
              </a:solidFill>
            </a:endParaRPr>
          </a:p>
        </p:txBody>
      </p:sp>
      <p:sp>
        <p:nvSpPr>
          <p:cNvPr id="4" name="Slide Number Placeholder 3"/>
          <p:cNvSpPr>
            <a:spLocks noGrp="1"/>
          </p:cNvSpPr>
          <p:nvPr>
            <p:ph type="sldNum" sz="quarter" idx="2"/>
          </p:nvPr>
        </p:nvSpPr>
        <p:spPr/>
        <p:txBody>
          <a:bodyPr/>
          <a:lstStyle/>
          <a:p>
            <a:fld id="{86CB4B4D-7CA3-9044-876B-883B54F8677D}" type="slidenum">
              <a:rPr lang="en-IN" smtClean="0"/>
              <a:pPr/>
              <a:t>74</a:t>
            </a:fld>
            <a:endParaRPr lang="en-IN"/>
          </a:p>
        </p:txBody>
      </p:sp>
    </p:spTree>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EXPENDITURE MONITORING CELL (EMC)"/>
          <p:cNvSpPr txBox="1">
            <a:spLocks noGrp="1"/>
          </p:cNvSpPr>
          <p:nvPr>
            <p:ph type="title" idx="4294967295"/>
          </p:nvPr>
        </p:nvSpPr>
        <p:spPr>
          <a:xfrm>
            <a:off x="0" y="192088"/>
            <a:ext cx="12192000" cy="860425"/>
          </a:xfrm>
          <a:prstGeom prst="rect">
            <a:avLst/>
          </a:prstGeom>
          <a:solidFill>
            <a:schemeClr val="bg1"/>
          </a:solidFill>
          <a:ln w="57150">
            <a:noFill/>
          </a:ln>
        </p:spPr>
        <p:txBody>
          <a:bodyPr>
            <a:normAutofit fontScale="90000"/>
          </a:bodyPr>
          <a:lstStyle/>
          <a:p>
            <a:pPr algn="ctr" defTabSz="658495">
              <a:defRPr sz="1600" b="1" u="sng"/>
            </a:pPr>
            <a:r>
              <a:rPr dirty="0"/>
              <a:t/>
            </a:r>
            <a:br>
              <a:rPr dirty="0"/>
            </a:br>
            <a:r>
              <a:rPr sz="3100" dirty="0">
                <a:solidFill>
                  <a:srgbClr val="000000"/>
                </a:solidFill>
                <a:ea typeface="Times New Roman" panose="02020603050405020304"/>
                <a:cs typeface="Times New Roman" panose="02020603050405020304"/>
                <a:sym typeface="Times New Roman" panose="02020603050405020304"/>
              </a:rPr>
              <a:t>EXPENDITURE MONITORING CELL (EMC)</a:t>
            </a:r>
            <a:r>
              <a:rPr sz="1700" dirty="0">
                <a:solidFill>
                  <a:srgbClr val="000000"/>
                </a:solidFill>
                <a:latin typeface="Times New Roman" panose="02020603050405020304"/>
                <a:ea typeface="Times New Roman" panose="02020603050405020304"/>
                <a:cs typeface="Times New Roman" panose="02020603050405020304"/>
                <a:sym typeface="Times New Roman" panose="02020603050405020304"/>
              </a:rPr>
              <a:t/>
            </a:r>
            <a:br>
              <a:rPr sz="1700" dirty="0">
                <a:solidFill>
                  <a:srgbClr val="000000"/>
                </a:solidFill>
                <a:latin typeface="Times New Roman" panose="02020603050405020304"/>
                <a:ea typeface="Times New Roman" panose="02020603050405020304"/>
                <a:cs typeface="Times New Roman" panose="02020603050405020304"/>
                <a:sym typeface="Times New Roman" panose="02020603050405020304"/>
              </a:rPr>
            </a:br>
            <a:endParaRPr sz="1700" dirty="0">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41" name="This cell at district level will consist  of a Nodal Officer on behalf of DEO, of the rank of SDM/ADM and two officials, who will be in charge of expenditure monitoring training and coordination with all other team heads engaged in expenditure monitoring,…"/>
          <p:cNvSpPr txBox="1">
            <a:spLocks noGrp="1"/>
          </p:cNvSpPr>
          <p:nvPr>
            <p:ph type="body" idx="4294967295"/>
          </p:nvPr>
        </p:nvSpPr>
        <p:spPr>
          <a:xfrm>
            <a:off x="0" y="1066581"/>
            <a:ext cx="12192000" cy="5554662"/>
          </a:xfrm>
          <a:prstGeom prst="rect">
            <a:avLst/>
          </a:prstGeom>
        </p:spPr>
        <p:txBody>
          <a:bodyPr>
            <a:normAutofit/>
          </a:bodyPr>
          <a:lstStyle/>
          <a:p>
            <a:pPr marL="258445" lvl="1" indent="-258445" algn="just" defTabSz="814070">
              <a:spcBef>
                <a:spcPts val="400"/>
              </a:spcBef>
              <a:buChar char="▪"/>
              <a:defRPr sz="2100">
                <a:latin typeface="Arial Narrow" panose="020B0606020202030204"/>
                <a:ea typeface="Arial Narrow" panose="020B0606020202030204"/>
                <a:cs typeface="Arial Narrow" panose="020B0606020202030204"/>
                <a:sym typeface="Arial Narrow" panose="020B0606020202030204"/>
              </a:defRPr>
            </a:pPr>
            <a:endParaRPr sz="2000" dirty="0"/>
          </a:p>
          <a:p>
            <a:pPr marL="258445" lvl="1" indent="-258445" algn="just" defTabSz="814070">
              <a:buChar char="▪"/>
              <a:defRPr sz="2100"/>
            </a:pPr>
            <a:r>
              <a:rPr sz="2400" dirty="0">
                <a:cs typeface="Times New Roman" panose="02020603050405020304" pitchFamily="18" charset="0"/>
              </a:rPr>
              <a:t>This cell at district level will consist  of a </a:t>
            </a:r>
            <a:r>
              <a:rPr sz="2400" b="1" dirty="0">
                <a:cs typeface="Times New Roman" panose="02020603050405020304" pitchFamily="18" charset="0"/>
              </a:rPr>
              <a:t>Nodal Officer on behalf of DEO</a:t>
            </a:r>
            <a:r>
              <a:rPr sz="2400" dirty="0">
                <a:cs typeface="Times New Roman" panose="02020603050405020304" pitchFamily="18" charset="0"/>
              </a:rPr>
              <a:t>, of </a:t>
            </a:r>
            <a:r>
              <a:rPr sz="2400" b="1" dirty="0">
                <a:cs typeface="Times New Roman" panose="02020603050405020304" pitchFamily="18" charset="0"/>
              </a:rPr>
              <a:t>the rank of SDM/ADM </a:t>
            </a:r>
            <a:r>
              <a:rPr sz="2400" dirty="0">
                <a:cs typeface="Times New Roman" panose="02020603050405020304" pitchFamily="18" charset="0"/>
              </a:rPr>
              <a:t>and two officials, who will be in charge of </a:t>
            </a:r>
            <a:r>
              <a:rPr sz="2400" b="1" dirty="0">
                <a:cs typeface="Times New Roman" panose="02020603050405020304" pitchFamily="18" charset="0"/>
              </a:rPr>
              <a:t>expenditure monitoring training and coordination </a:t>
            </a:r>
            <a:r>
              <a:rPr sz="2400" dirty="0">
                <a:cs typeface="Times New Roman" panose="02020603050405020304" pitchFamily="18" charset="0"/>
              </a:rPr>
              <a:t>with all other team heads engaged in expenditure monitoring</a:t>
            </a:r>
            <a:endParaRPr lang="en-US" sz="2400" dirty="0">
              <a:cs typeface="Times New Roman" panose="02020603050405020304" pitchFamily="18" charset="0"/>
            </a:endParaRPr>
          </a:p>
          <a:p>
            <a:pPr marL="0" lvl="1" indent="0" algn="just" defTabSz="814070">
              <a:buNone/>
              <a:defRPr sz="2100"/>
            </a:pPr>
            <a:endParaRPr sz="2400" dirty="0">
              <a:cs typeface="Times New Roman" panose="02020603050405020304" pitchFamily="18" charset="0"/>
            </a:endParaRPr>
          </a:p>
          <a:p>
            <a:pPr marL="258445" lvl="1" indent="-258445" algn="just" defTabSz="814070">
              <a:buChar char="▪"/>
              <a:defRPr sz="2100"/>
            </a:pPr>
            <a:r>
              <a:rPr sz="2400" dirty="0">
                <a:cs typeface="Times New Roman" panose="02020603050405020304" pitchFamily="18" charset="0"/>
              </a:rPr>
              <a:t>It will be responsible for expenditure monitoring efforts in the district, providing manpower and logistical support like space and equipment</a:t>
            </a:r>
            <a:endParaRPr lang="en-US" sz="2400" dirty="0">
              <a:cs typeface="Times New Roman" panose="02020603050405020304" pitchFamily="18" charset="0"/>
            </a:endParaRPr>
          </a:p>
          <a:p>
            <a:pPr marL="0" lvl="1" indent="0" algn="just" defTabSz="814070">
              <a:buNone/>
              <a:defRPr sz="2100"/>
            </a:pPr>
            <a:r>
              <a:rPr sz="2400" dirty="0">
                <a:cs typeface="Times New Roman" panose="02020603050405020304" pitchFamily="18" charset="0"/>
              </a:rPr>
              <a:t> </a:t>
            </a:r>
          </a:p>
          <a:p>
            <a:pPr marL="258445" lvl="1" indent="-258445" algn="just" defTabSz="814070">
              <a:defRPr sz="2100" b="1"/>
            </a:pPr>
            <a:r>
              <a:rPr sz="2400" dirty="0">
                <a:cs typeface="Times New Roman" panose="02020603050405020304" pitchFamily="18" charset="0"/>
              </a:rPr>
              <a:t>Training of the Asst. Expenditure Observers (AEOs) and all the officials engaged in various teams should be done by these Nodal Officers of Expenditure Monitoring Cell in the District as soon as the elections are announced </a:t>
            </a:r>
          </a:p>
        </p:txBody>
      </p:sp>
      <p:sp>
        <p:nvSpPr>
          <p:cNvPr id="7" name="TextBox 6"/>
          <p:cNvSpPr txBox="1"/>
          <p:nvPr/>
        </p:nvSpPr>
        <p:spPr>
          <a:xfrm>
            <a:off x="9889588" y="6302326"/>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2" name="Slide Number Placeholder 1"/>
          <p:cNvSpPr>
            <a:spLocks noGrp="1"/>
          </p:cNvSpPr>
          <p:nvPr>
            <p:ph type="sldNum" sz="quarter" idx="2"/>
          </p:nvPr>
        </p:nvSpPr>
        <p:spPr/>
        <p:txBody>
          <a:bodyPr/>
          <a:lstStyle/>
          <a:p>
            <a:fld id="{86CB4B4D-7CA3-9044-876B-883B54F8677D}" type="slidenum">
              <a:rPr lang="en-IN" smtClean="0"/>
              <a:pPr/>
              <a:t>75</a:t>
            </a:fld>
            <a:endParaRPr lang="en-IN"/>
          </a:p>
        </p:txBody>
      </p:sp>
    </p:spTree>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EXPENDITURE MONITORING CELL (EMC)"/>
          <p:cNvSpPr txBox="1">
            <a:spLocks noGrp="1"/>
          </p:cNvSpPr>
          <p:nvPr>
            <p:ph type="title" idx="4294967295"/>
          </p:nvPr>
        </p:nvSpPr>
        <p:spPr>
          <a:xfrm>
            <a:off x="0" y="317500"/>
            <a:ext cx="12192000" cy="1039813"/>
          </a:xfrm>
          <a:prstGeom prst="rect">
            <a:avLst/>
          </a:prstGeom>
          <a:solidFill>
            <a:schemeClr val="bg1"/>
          </a:solidFill>
          <a:ln w="57150">
            <a:noFill/>
          </a:ln>
        </p:spPr>
        <p:txBody>
          <a:bodyPr>
            <a:normAutofit fontScale="90000"/>
          </a:bodyPr>
          <a:lstStyle/>
          <a:p>
            <a:pPr algn="ctr" defTabSz="658495">
              <a:defRPr sz="1600" b="1" u="sng"/>
            </a:pPr>
            <a:r>
              <a:rPr dirty="0"/>
              <a:t/>
            </a:r>
            <a:br>
              <a:rPr dirty="0"/>
            </a:br>
            <a:r>
              <a:rPr sz="4000" dirty="0">
                <a:solidFill>
                  <a:srgbClr val="000000"/>
                </a:solidFill>
                <a:ea typeface="Times New Roman" panose="02020603050405020304"/>
                <a:cs typeface="Times New Roman" panose="02020603050405020304"/>
                <a:sym typeface="Times New Roman" panose="02020603050405020304"/>
              </a:rPr>
              <a:t>EXPENDITURE MONITORING CELL (EMC</a:t>
            </a:r>
            <a:r>
              <a:rPr sz="4000" dirty="0" smtClean="0">
                <a:solidFill>
                  <a:srgbClr val="000000"/>
                </a:solidFill>
                <a:ea typeface="Times New Roman" panose="02020603050405020304"/>
                <a:cs typeface="Times New Roman" panose="02020603050405020304"/>
                <a:sym typeface="Times New Roman" panose="02020603050405020304"/>
              </a:rPr>
              <a:t>)</a:t>
            </a:r>
            <a:r>
              <a:rPr lang="en-GB" sz="4000" dirty="0" smtClean="0">
                <a:solidFill>
                  <a:srgbClr val="000000"/>
                </a:solidFill>
                <a:ea typeface="Times New Roman" panose="02020603050405020304"/>
                <a:cs typeface="Times New Roman" panose="02020603050405020304"/>
                <a:sym typeface="Times New Roman" panose="02020603050405020304"/>
              </a:rPr>
              <a:t> – contd.</a:t>
            </a:r>
            <a:r>
              <a:rPr sz="4000" dirty="0">
                <a:solidFill>
                  <a:srgbClr val="000000"/>
                </a:solidFill>
                <a:ea typeface="Times New Roman" panose="02020603050405020304"/>
                <a:cs typeface="Times New Roman" panose="02020603050405020304"/>
                <a:sym typeface="Times New Roman" panose="02020603050405020304"/>
              </a:rPr>
              <a:t/>
            </a:r>
            <a:br>
              <a:rPr sz="4000" dirty="0">
                <a:solidFill>
                  <a:srgbClr val="000000"/>
                </a:solidFill>
                <a:ea typeface="Times New Roman" panose="02020603050405020304"/>
                <a:cs typeface="Times New Roman" panose="02020603050405020304"/>
                <a:sym typeface="Times New Roman" panose="02020603050405020304"/>
              </a:rPr>
            </a:br>
            <a:endParaRPr sz="4000" dirty="0">
              <a:solidFill>
                <a:srgbClr val="000000"/>
              </a:solidFill>
              <a:ea typeface="Times New Roman" panose="02020603050405020304"/>
              <a:cs typeface="Times New Roman" panose="02020603050405020304"/>
              <a:sym typeface="Times New Roman" panose="02020603050405020304"/>
            </a:endParaRPr>
          </a:p>
        </p:txBody>
      </p:sp>
      <p:sp>
        <p:nvSpPr>
          <p:cNvPr id="245" name="Training of candidates and agents twice- one, after scrutiny of nomination  for proper maintenance of accounts and another after one week before declaration of result for proper submission of accounts. In second meeting, the officials responsible for receiving  the accounts, shall also be present.…"/>
          <p:cNvSpPr txBox="1">
            <a:spLocks noGrp="1"/>
          </p:cNvSpPr>
          <p:nvPr>
            <p:ph type="body" idx="4294967295"/>
          </p:nvPr>
        </p:nvSpPr>
        <p:spPr>
          <a:xfrm>
            <a:off x="0" y="1106490"/>
            <a:ext cx="12192000" cy="5500687"/>
          </a:xfrm>
          <a:prstGeom prst="rect">
            <a:avLst/>
          </a:prstGeom>
        </p:spPr>
        <p:txBody>
          <a:bodyPr>
            <a:normAutofit/>
          </a:bodyPr>
          <a:lstStyle/>
          <a:p>
            <a:pPr marL="290195" lvl="1" indent="-290195" algn="just">
              <a:buNone/>
              <a:defRPr>
                <a:latin typeface="Arial Narrow" panose="020B0606020202030204"/>
                <a:ea typeface="Arial Narrow" panose="020B0606020202030204"/>
                <a:cs typeface="Arial Narrow" panose="020B0606020202030204"/>
                <a:sym typeface="Arial Narrow" panose="020B0606020202030204"/>
              </a:defRPr>
            </a:pPr>
            <a:endParaRPr sz="2000" dirty="0">
              <a:latin typeface="Times New Roman" panose="02020603050405020304" pitchFamily="18" charset="0"/>
              <a:ea typeface="Century Schoolbook" panose="02040604050505020304"/>
              <a:cs typeface="Times New Roman" panose="02020603050405020304" pitchFamily="18" charset="0"/>
              <a:sym typeface="Century Schoolbook" panose="02040604050505020304"/>
            </a:endParaRPr>
          </a:p>
          <a:p>
            <a:pPr marL="290195" lvl="1" indent="-290195" algn="just">
              <a:buFont typeface="Wingdings" panose="05000000000000000000" pitchFamily="2" charset="2"/>
              <a:buChar char="§"/>
            </a:pPr>
            <a:r>
              <a:rPr dirty="0">
                <a:cs typeface="Times New Roman" panose="02020603050405020304" pitchFamily="18" charset="0"/>
              </a:rPr>
              <a:t>This cell will keep </a:t>
            </a:r>
            <a:r>
              <a:rPr b="1" dirty="0">
                <a:cs typeface="Times New Roman" panose="02020603050405020304" pitchFamily="18" charset="0"/>
              </a:rPr>
              <a:t>custody of all </a:t>
            </a:r>
            <a:r>
              <a:rPr b="1" i="1" dirty="0">
                <a:cs typeface="Times New Roman" panose="02020603050405020304" pitchFamily="18" charset="0"/>
              </a:rPr>
              <a:t>shadow observation registers </a:t>
            </a:r>
            <a:r>
              <a:rPr b="1" dirty="0">
                <a:cs typeface="Times New Roman" panose="02020603050405020304" pitchFamily="18" charset="0"/>
              </a:rPr>
              <a:t>and </a:t>
            </a:r>
            <a:r>
              <a:rPr b="1" i="1" dirty="0">
                <a:cs typeface="Times New Roman" panose="02020603050405020304" pitchFamily="18" charset="0"/>
              </a:rPr>
              <a:t>folders of evidence </a:t>
            </a:r>
            <a:r>
              <a:rPr b="1" dirty="0">
                <a:cs typeface="Times New Roman" panose="02020603050405020304" pitchFamily="18" charset="0"/>
              </a:rPr>
              <a:t>after the poll</a:t>
            </a:r>
          </a:p>
          <a:p>
            <a:pPr marL="290195" lvl="1" indent="-290195" algn="just">
              <a:buFont typeface="Wingdings" panose="05000000000000000000" pitchFamily="2" charset="2"/>
              <a:buChar char="§"/>
            </a:pPr>
            <a:r>
              <a:rPr dirty="0">
                <a:cs typeface="Times New Roman" panose="02020603050405020304" pitchFamily="18" charset="0"/>
              </a:rPr>
              <a:t>Nodal Officer of Expenditure Monitoring Cell s</a:t>
            </a:r>
            <a:r>
              <a:rPr b="1" dirty="0">
                <a:cs typeface="Times New Roman" panose="02020603050405020304" pitchFamily="18" charset="0"/>
              </a:rPr>
              <a:t>hall act as the link between the DEO and the EO</a:t>
            </a:r>
          </a:p>
          <a:p>
            <a:pPr marL="290195" lvl="1" indent="-290195" algn="just">
              <a:buFont typeface="Wingdings" panose="05000000000000000000" pitchFamily="2" charset="2"/>
              <a:buChar char="§"/>
            </a:pPr>
            <a:r>
              <a:rPr dirty="0">
                <a:cs typeface="Times New Roman" panose="02020603050405020304" pitchFamily="18" charset="0"/>
              </a:rPr>
              <a:t>EMC will </a:t>
            </a:r>
            <a:r>
              <a:rPr b="1" dirty="0">
                <a:cs typeface="Times New Roman" panose="02020603050405020304" pitchFamily="18" charset="0"/>
              </a:rPr>
              <a:t>assist the DEO and Expenditure Observer </a:t>
            </a:r>
            <a:r>
              <a:rPr dirty="0">
                <a:cs typeface="Times New Roman" panose="02020603050405020304" pitchFamily="18" charset="0"/>
              </a:rPr>
              <a:t>in finalizing the scrutiny report to be submitted after declaration of result. </a:t>
            </a:r>
          </a:p>
          <a:p>
            <a:pPr marL="290195" lvl="1" indent="-290195" algn="just">
              <a:spcBef>
                <a:spcPts val="400"/>
              </a:spcBef>
              <a:buNone/>
              <a:defRPr sz="2000"/>
            </a:pPr>
            <a:r>
              <a:rPr sz="1600" dirty="0"/>
              <a:t>      </a:t>
            </a:r>
          </a:p>
        </p:txBody>
      </p:sp>
      <p:sp>
        <p:nvSpPr>
          <p:cNvPr id="2" name="Slide Number Placeholder 1"/>
          <p:cNvSpPr>
            <a:spLocks noGrp="1"/>
          </p:cNvSpPr>
          <p:nvPr>
            <p:ph type="sldNum" sz="quarter" idx="2"/>
          </p:nvPr>
        </p:nvSpPr>
        <p:spPr/>
        <p:txBody>
          <a:bodyPr/>
          <a:lstStyle/>
          <a:p>
            <a:fld id="{86CB4B4D-7CA3-9044-876B-883B54F8677D}" type="slidenum">
              <a:rPr lang="en-IN" smtClean="0"/>
              <a:pPr/>
              <a:t>76</a:t>
            </a:fld>
            <a:endParaRPr lang="en-IN"/>
          </a:p>
        </p:txBody>
      </p:sp>
    </p:spTree>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24 X7 COMPLAINT MONITORING CONTROL ROOM"/>
          <p:cNvSpPr txBox="1">
            <a:spLocks noGrp="1"/>
          </p:cNvSpPr>
          <p:nvPr>
            <p:ph type="title" idx="4294967295"/>
          </p:nvPr>
        </p:nvSpPr>
        <p:spPr>
          <a:xfrm>
            <a:off x="0" y="358775"/>
            <a:ext cx="12192000" cy="563563"/>
          </a:xfrm>
          <a:prstGeom prst="rect">
            <a:avLst/>
          </a:prstGeom>
          <a:solidFill>
            <a:schemeClr val="bg1"/>
          </a:solidFill>
          <a:ln w="57150">
            <a:noFill/>
          </a:ln>
        </p:spPr>
        <p:txBody>
          <a:bodyPr>
            <a:normAutofit/>
          </a:bodyPr>
          <a:lstStyle>
            <a:lvl1pPr algn="ctr" defTabSz="905510">
              <a:defRPr sz="2700" b="1" u="sng">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sz="2800" u="none" dirty="0">
                <a:effectLst/>
                <a:latin typeface="+mj-lt"/>
              </a:rPr>
              <a:t>24 X7 </a:t>
            </a:r>
            <a:r>
              <a:rPr lang="en-IN" sz="2800" u="none" dirty="0" smtClean="0">
                <a:effectLst/>
                <a:latin typeface="+mj-lt"/>
              </a:rPr>
              <a:t>Complaint Monitoring Control Room</a:t>
            </a:r>
            <a:endParaRPr lang="en-IN" sz="2800" u="none" dirty="0">
              <a:effectLst/>
              <a:latin typeface="+mj-lt"/>
            </a:endParaRPr>
          </a:p>
        </p:txBody>
      </p:sp>
      <p:sp>
        <p:nvSpPr>
          <p:cNvPr id="308" name="District level Control Room  to operate from the date of announcement of election.…"/>
          <p:cNvSpPr txBox="1">
            <a:spLocks noGrp="1"/>
          </p:cNvSpPr>
          <p:nvPr>
            <p:ph type="body" idx="4294967295"/>
          </p:nvPr>
        </p:nvSpPr>
        <p:spPr>
          <a:xfrm>
            <a:off x="0" y="1095375"/>
            <a:ext cx="12049432" cy="4946650"/>
          </a:xfrm>
          <a:prstGeom prst="rect">
            <a:avLst/>
          </a:prstGeom>
        </p:spPr>
        <p:txBody>
          <a:bodyPr>
            <a:normAutofit/>
          </a:bodyPr>
          <a:lstStyle/>
          <a:p>
            <a:pPr algn="just">
              <a:buSzTx/>
              <a:buNone/>
              <a:defRPr>
                <a:latin typeface="Arial Narrow" panose="020B0606020202030204"/>
                <a:ea typeface="Arial Narrow" panose="020B0606020202030204"/>
                <a:cs typeface="Arial Narrow" panose="020B0606020202030204"/>
                <a:sym typeface="Arial Narrow" panose="020B0606020202030204"/>
              </a:defRPr>
            </a:pPr>
            <a:r>
              <a:rPr sz="2800" dirty="0">
                <a:latin typeface="Calibri" panose="020F0502020204030204" pitchFamily="34" charset="0"/>
                <a:ea typeface="Calibri" panose="020F0502020204030204" pitchFamily="34" charset="0"/>
                <a:cs typeface="Calibri" panose="020F0502020204030204" pitchFamily="34" charset="0"/>
              </a:rPr>
              <a:t> </a:t>
            </a:r>
            <a:r>
              <a:rPr lang="en-IN" sz="2800" dirty="0">
                <a:latin typeface="Calibri" panose="020F0502020204030204" pitchFamily="34" charset="0"/>
                <a:ea typeface="Calibri" panose="020F0502020204030204" pitchFamily="34" charset="0"/>
                <a:cs typeface="Calibri" panose="020F0502020204030204" pitchFamily="34" charset="0"/>
              </a:rPr>
              <a:t>  </a:t>
            </a:r>
            <a:r>
              <a:rPr sz="2800" dirty="0">
                <a:latin typeface="Calibri" panose="020F0502020204030204" pitchFamily="34" charset="0"/>
                <a:ea typeface="Calibri" panose="020F0502020204030204" pitchFamily="34" charset="0"/>
                <a:cs typeface="Calibri" panose="020F0502020204030204" pitchFamily="34" charset="0"/>
                <a:sym typeface="Century Schoolbook" panose="02040604050505020304"/>
              </a:rPr>
              <a:t>District level Control Room</a:t>
            </a:r>
            <a:r>
              <a:rPr lang="en-US" sz="2800" dirty="0">
                <a:latin typeface="Calibri" panose="020F0502020204030204" pitchFamily="34" charset="0"/>
                <a:ea typeface="Calibri" panose="020F0502020204030204" pitchFamily="34" charset="0"/>
                <a:cs typeface="Calibri" panose="020F0502020204030204" pitchFamily="34" charset="0"/>
                <a:sym typeface="Century Schoolbook" panose="02040604050505020304"/>
              </a:rPr>
              <a:t> </a:t>
            </a:r>
            <a:r>
              <a:rPr sz="2800" dirty="0">
                <a:latin typeface="Calibri" panose="020F0502020204030204" pitchFamily="34" charset="0"/>
                <a:ea typeface="Calibri" panose="020F0502020204030204" pitchFamily="34" charset="0"/>
                <a:cs typeface="Calibri" panose="020F0502020204030204" pitchFamily="34" charset="0"/>
                <a:sym typeface="Century Schoolbook" panose="02040604050505020304"/>
              </a:rPr>
              <a:t>to operate from the date of announcement of election.</a:t>
            </a:r>
            <a:endParaRPr sz="2800" dirty="0">
              <a:latin typeface="Calibri" panose="020F0502020204030204" pitchFamily="34" charset="0"/>
              <a:ea typeface="Calibri" panose="020F0502020204030204" pitchFamily="34" charset="0"/>
              <a:cs typeface="Calibri" panose="020F0502020204030204" pitchFamily="34" charset="0"/>
            </a:endParaRPr>
          </a:p>
          <a:p>
            <a:pPr algn="just">
              <a:defRPr sz="2800"/>
            </a:pPr>
            <a:r>
              <a:rPr sz="2800" dirty="0">
                <a:latin typeface="Calibri" panose="020F0502020204030204" pitchFamily="34" charset="0"/>
                <a:ea typeface="Calibri" panose="020F0502020204030204" pitchFamily="34" charset="0"/>
                <a:cs typeface="Calibri" panose="020F0502020204030204" pitchFamily="34" charset="0"/>
              </a:rPr>
              <a:t>Toll free telephone no. with 3-4 hunting lines.</a:t>
            </a:r>
          </a:p>
          <a:p>
            <a:pPr algn="just">
              <a:defRPr sz="2800"/>
            </a:pPr>
            <a:r>
              <a:rPr sz="2800" dirty="0">
                <a:latin typeface="Calibri" panose="020F0502020204030204" pitchFamily="34" charset="0"/>
                <a:ea typeface="Calibri" panose="020F0502020204030204" pitchFamily="34" charset="0"/>
                <a:cs typeface="Calibri" panose="020F0502020204030204" pitchFamily="34" charset="0"/>
              </a:rPr>
              <a:t>Copies of all </a:t>
            </a:r>
            <a:r>
              <a:rPr sz="2800" b="1" dirty="0">
                <a:latin typeface="Calibri" panose="020F0502020204030204" pitchFamily="34" charset="0"/>
                <a:ea typeface="Calibri" panose="020F0502020204030204" pitchFamily="34" charset="0"/>
                <a:cs typeface="Calibri" panose="020F0502020204030204" pitchFamily="34" charset="0"/>
              </a:rPr>
              <a:t>complaints received and reports of inquiries conducted shall be put on the notice board </a:t>
            </a:r>
            <a:r>
              <a:rPr sz="2800" dirty="0">
                <a:latin typeface="Calibri" panose="020F0502020204030204" pitchFamily="34" charset="0"/>
                <a:ea typeface="Calibri" panose="020F0502020204030204" pitchFamily="34" charset="0"/>
                <a:cs typeface="Calibri" panose="020F0502020204030204" pitchFamily="34" charset="0"/>
              </a:rPr>
              <a:t>of the RO for information of the public. Any member of the public can obtain copies of these documents on payment of a fee of ₹ 1 per page.</a:t>
            </a:r>
          </a:p>
          <a:p>
            <a:pPr algn="just">
              <a:defRPr sz="2800"/>
            </a:pPr>
            <a:r>
              <a:rPr sz="2800" dirty="0">
                <a:latin typeface="Calibri" panose="020F0502020204030204" pitchFamily="34" charset="0"/>
                <a:ea typeface="Calibri" panose="020F0502020204030204" pitchFamily="34" charset="0"/>
                <a:cs typeface="Calibri" panose="020F0502020204030204" pitchFamily="34" charset="0"/>
              </a:rPr>
              <a:t>All complaints filed with District Level Complaint Monitoring cell to be recorded and  investigated</a:t>
            </a:r>
          </a:p>
        </p:txBody>
      </p:sp>
      <p:sp>
        <p:nvSpPr>
          <p:cNvPr id="309" name="38"/>
          <p:cNvSpPr txBox="1"/>
          <p:nvPr/>
        </p:nvSpPr>
        <p:spPr>
          <a:xfrm>
            <a:off x="9353286" y="5862959"/>
            <a:ext cx="374109" cy="243839"/>
          </a:xfrm>
          <a:prstGeom prst="rect">
            <a:avLst/>
          </a:prstGeom>
          <a:ln w="12700">
            <a:miter lim="400000"/>
          </a:ln>
        </p:spPr>
        <p:txBody>
          <a:bodyPr lIns="45718" tIns="45718" rIns="45718" bIns="45718" anchor="ctr">
            <a:spAutoFit/>
          </a:bodyPr>
          <a:lstStyle>
            <a:lvl1pPr>
              <a:defRPr sz="1000">
                <a:solidFill>
                  <a:srgbClr val="575F6D"/>
                </a:solidFill>
                <a:latin typeface="Century Schoolbook" panose="02040604050505020304"/>
                <a:ea typeface="Century Schoolbook" panose="02040604050505020304"/>
                <a:cs typeface="Century Schoolbook" panose="02040604050505020304"/>
                <a:sym typeface="Century Schoolbook" panose="02040604050505020304"/>
              </a:defRPr>
            </a:lvl1pPr>
          </a:lstStyle>
          <a:p>
            <a:endParaRPr/>
          </a:p>
        </p:txBody>
      </p:sp>
      <p:sp>
        <p:nvSpPr>
          <p:cNvPr id="2" name="Slide Number Placeholder 1"/>
          <p:cNvSpPr>
            <a:spLocks noGrp="1"/>
          </p:cNvSpPr>
          <p:nvPr>
            <p:ph type="sldNum" sz="quarter" idx="2"/>
          </p:nvPr>
        </p:nvSpPr>
        <p:spPr/>
        <p:txBody>
          <a:bodyPr/>
          <a:lstStyle/>
          <a:p>
            <a:fld id="{86CB4B4D-7CA3-9044-876B-883B54F8677D}" type="slidenum">
              <a:rPr lang="en-IN" smtClean="0"/>
              <a:pPr/>
              <a:t>77</a:t>
            </a:fld>
            <a:endParaRPr lang="en-IN"/>
          </a:p>
        </p:txBody>
      </p:sp>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002084717"/>
              </p:ext>
            </p:extLst>
          </p:nvPr>
        </p:nvGraphicFramePr>
        <p:xfrm>
          <a:off x="0" y="1361533"/>
          <a:ext cx="11274425" cy="4691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txBox="1">
            <a:spLocks noGrp="1"/>
          </p:cNvSpPr>
          <p:nvPr/>
        </p:nvSpPr>
        <p:spPr>
          <a:xfrm>
            <a:off x="4385786" y="6538917"/>
            <a:ext cx="3420428" cy="365125"/>
          </a:xfrm>
          <a:prstGeom prst="rect">
            <a:avLst/>
          </a:prstGeom>
          <a:noFill/>
        </p:spPr>
        <p:txBody>
          <a:bodyPr anchor="ctr"/>
          <a:lstStyle/>
          <a:p>
            <a:pPr algn="ctr">
              <a:defRPr/>
            </a:pPr>
            <a:endParaRPr lang="en-US" sz="1200">
              <a:solidFill>
                <a:schemeClr val="tx1">
                  <a:tint val="75000"/>
                </a:schemeClr>
              </a:solidFill>
            </a:endParaRPr>
          </a:p>
        </p:txBody>
      </p:sp>
      <p:sp>
        <p:nvSpPr>
          <p:cNvPr id="7" name="Title 1"/>
          <p:cNvSpPr txBox="1"/>
          <p:nvPr/>
        </p:nvSpPr>
        <p:spPr>
          <a:xfrm>
            <a:off x="0" y="668106"/>
            <a:ext cx="12192000" cy="616018"/>
          </a:xfrm>
          <a:prstGeom prst="rect">
            <a:avLst/>
          </a:prstGeom>
          <a:solidFill>
            <a:schemeClr val="bg1"/>
          </a:solidFill>
          <a:ln w="57150">
            <a:noFill/>
          </a:ln>
        </p:spPr>
        <p:txBody>
          <a:bodyPr anchor="b"/>
          <a:lstStyle/>
          <a:p>
            <a:pPr algn="ctr">
              <a:defRPr/>
            </a:pPr>
            <a:r>
              <a:rPr lang="en-US" sz="3600" b="1" cap="small" dirty="0" smtClean="0">
                <a:solidFill>
                  <a:srgbClr val="000000"/>
                </a:solidFill>
                <a:latin typeface="+mj-lt"/>
                <a:ea typeface="+mj-ea"/>
                <a:cs typeface="+mj-cs"/>
              </a:rPr>
              <a:t>MCMC</a:t>
            </a:r>
            <a:endParaRPr lang="en-US" sz="3600" b="1" cap="small" dirty="0">
              <a:solidFill>
                <a:srgbClr val="000000"/>
              </a:solidFill>
              <a:latin typeface="+mj-lt"/>
              <a:ea typeface="+mj-ea"/>
              <a:cs typeface="+mj-cs"/>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78</a:t>
            </a:fld>
            <a:endParaRPr lang="en-US" dirty="0"/>
          </a:p>
        </p:txBody>
      </p:sp>
      <p:sp>
        <p:nvSpPr>
          <p:cNvPr id="3" name="Rectangle 2"/>
          <p:cNvSpPr/>
          <p:nvPr/>
        </p:nvSpPr>
        <p:spPr>
          <a:xfrm>
            <a:off x="217454" y="6091894"/>
            <a:ext cx="6326412" cy="523220"/>
          </a:xfrm>
          <a:prstGeom prst="rect">
            <a:avLst/>
          </a:prstGeom>
        </p:spPr>
        <p:txBody>
          <a:bodyPr wrap="none">
            <a:spAutoFit/>
          </a:bodyPr>
          <a:lstStyle/>
          <a:p>
            <a:pPr algn="ctr">
              <a:defRPr/>
            </a:pPr>
            <a:r>
              <a:rPr lang="en-IN" sz="2800" b="1" dirty="0" smtClean="0">
                <a:solidFill>
                  <a:srgbClr val="FF3399"/>
                </a:solidFill>
                <a:latin typeface="Calibri" panose="020F0502020204030204" pitchFamily="34" charset="0"/>
                <a:ea typeface="Calibri" panose="020F0502020204030204" pitchFamily="34" charset="0"/>
                <a:cs typeface="Calibri" panose="020F0502020204030204" pitchFamily="34" charset="0"/>
              </a:rPr>
              <a:t>NB: District </a:t>
            </a:r>
            <a:r>
              <a:rPr lang="en-IN" sz="2800" b="1" dirty="0">
                <a:solidFill>
                  <a:srgbClr val="FF3399"/>
                </a:solidFill>
                <a:latin typeface="Calibri" panose="020F0502020204030204" pitchFamily="34" charset="0"/>
                <a:ea typeface="Calibri" panose="020F0502020204030204" pitchFamily="34" charset="0"/>
                <a:cs typeface="Calibri" panose="020F0502020204030204" pitchFamily="34" charset="0"/>
              </a:rPr>
              <a:t>Level MCMC to operate </a:t>
            </a:r>
            <a:r>
              <a:rPr lang="en-US" sz="2800" b="1" cap="small" dirty="0">
                <a:solidFill>
                  <a:srgbClr val="FF3399"/>
                </a:solidFill>
              </a:rPr>
              <a:t>24x7 </a:t>
            </a:r>
          </a:p>
        </p:txBody>
      </p:sp>
      <p:sp>
        <p:nvSpPr>
          <p:cNvPr id="6" name="Rectangle 5"/>
          <p:cNvSpPr/>
          <p:nvPr/>
        </p:nvSpPr>
        <p:spPr>
          <a:xfrm>
            <a:off x="9765500" y="6354249"/>
            <a:ext cx="918970" cy="369332"/>
          </a:xfrm>
          <a:prstGeom prst="rect">
            <a:avLst/>
          </a:prstGeom>
        </p:spPr>
        <p:txBody>
          <a:bodyPr wrap="none">
            <a:spAutoFit/>
          </a:bodyPr>
          <a:lstStyle/>
          <a:p>
            <a:pPr lvl="0"/>
            <a:r>
              <a:rPr lang="en-US" dirty="0" err="1" smtClean="0">
                <a:solidFill>
                  <a:srgbClr val="000000"/>
                </a:solidFill>
              </a:rPr>
              <a:t>Contd</a:t>
            </a:r>
            <a:r>
              <a:rPr lang="en-US" dirty="0" smtClean="0">
                <a:solidFill>
                  <a:srgbClr val="000000"/>
                </a:solidFill>
              </a:rPr>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128634031"/>
              </p:ext>
            </p:extLst>
          </p:nvPr>
        </p:nvGraphicFramePr>
        <p:xfrm>
          <a:off x="830273" y="1131839"/>
          <a:ext cx="10126337" cy="5589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txBox="1">
            <a:spLocks noGrp="1"/>
          </p:cNvSpPr>
          <p:nvPr/>
        </p:nvSpPr>
        <p:spPr>
          <a:xfrm>
            <a:off x="4385786" y="6356354"/>
            <a:ext cx="3420428" cy="365125"/>
          </a:xfrm>
          <a:prstGeom prst="rect">
            <a:avLst/>
          </a:prstGeom>
          <a:noFill/>
        </p:spPr>
        <p:txBody>
          <a:bodyPr anchor="ctr"/>
          <a:lstStyle/>
          <a:p>
            <a:pPr algn="ctr">
              <a:defRPr/>
            </a:pPr>
            <a:endParaRPr lang="en-US" sz="1200">
              <a:solidFill>
                <a:schemeClr val="tx1">
                  <a:tint val="75000"/>
                </a:schemeClr>
              </a:solidFill>
            </a:endParaRPr>
          </a:p>
        </p:txBody>
      </p:sp>
      <p:sp>
        <p:nvSpPr>
          <p:cNvPr id="53254" name="Slide Number Placeholder 5"/>
          <p:cNvSpPr txBox="1">
            <a:spLocks noGrp="1"/>
          </p:cNvSpPr>
          <p:nvPr/>
        </p:nvSpPr>
        <p:spPr bwMode="auto">
          <a:xfrm>
            <a:off x="8436295" y="6356354"/>
            <a:ext cx="2520315" cy="365125"/>
          </a:xfrm>
          <a:prstGeom prst="rect">
            <a:avLst/>
          </a:prstGeom>
          <a:noFill/>
          <a:ln w="9525">
            <a:noFill/>
            <a:miter lim="800000"/>
          </a:ln>
        </p:spPr>
        <p:txBody>
          <a:bodyPr anchor="ctr"/>
          <a:lstStyle/>
          <a:p>
            <a:pPr algn="r"/>
            <a:endParaRPr lang="en-US" altLang="en-US" sz="1200" dirty="0">
              <a:solidFill>
                <a:srgbClr val="898989"/>
              </a:solidFill>
              <a:latin typeface="Century Schoolbook" panose="02040604050505020304" pitchFamily="18" charset="0"/>
            </a:endParaRPr>
          </a:p>
        </p:txBody>
      </p:sp>
      <p:sp>
        <p:nvSpPr>
          <p:cNvPr id="53255" name="TextBox 3"/>
          <p:cNvSpPr txBox="1">
            <a:spLocks noChangeArrowheads="1"/>
          </p:cNvSpPr>
          <p:nvPr/>
        </p:nvSpPr>
        <p:spPr bwMode="auto">
          <a:xfrm>
            <a:off x="2599455" y="162342"/>
            <a:ext cx="5946416" cy="646331"/>
          </a:xfrm>
          <a:prstGeom prst="rect">
            <a:avLst/>
          </a:prstGeom>
          <a:solidFill>
            <a:schemeClr val="bg1"/>
          </a:solidFill>
          <a:ln w="57150">
            <a:solidFill>
              <a:schemeClr val="tx1"/>
            </a:solidFill>
            <a:miter lim="800000"/>
          </a:ln>
        </p:spPr>
        <p:txBody>
          <a:bodyPr wrap="square">
            <a:spAutoFit/>
          </a:bodyPr>
          <a:lstStyle/>
          <a:p>
            <a:pPr algn="ctr"/>
            <a:r>
              <a:rPr lang="en-IN" altLang="en-US" sz="3600" b="1" dirty="0" smtClean="0">
                <a:solidFill>
                  <a:schemeClr val="tx1">
                    <a:lumMod val="95000"/>
                    <a:lumOff val="5000"/>
                  </a:schemeClr>
                </a:solidFill>
                <a:latin typeface="+mj-lt"/>
              </a:rPr>
              <a:t>MCMC – coverage –contd.</a:t>
            </a:r>
            <a:endParaRPr lang="en-US" altLang="en-US" sz="3600" b="1" dirty="0">
              <a:solidFill>
                <a:schemeClr val="tx1">
                  <a:lumMod val="95000"/>
                  <a:lumOff val="5000"/>
                </a:schemeClr>
              </a:solidFill>
              <a:latin typeface="+mj-lt"/>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79</a:t>
            </a:fld>
            <a:endParaRPr lang="en-US" dirty="0"/>
          </a:p>
        </p:txBody>
      </p:sp>
      <p:sp>
        <p:nvSpPr>
          <p:cNvPr id="7" name="Rectangle 6"/>
          <p:cNvSpPr/>
          <p:nvPr/>
        </p:nvSpPr>
        <p:spPr>
          <a:xfrm>
            <a:off x="9765500" y="6354249"/>
            <a:ext cx="918970" cy="369332"/>
          </a:xfrm>
          <a:prstGeom prst="rect">
            <a:avLst/>
          </a:prstGeom>
        </p:spPr>
        <p:txBody>
          <a:bodyPr wrap="none">
            <a:spAutoFit/>
          </a:bodyPr>
          <a:lstStyle/>
          <a:p>
            <a:pPr lvl="0"/>
            <a:r>
              <a:rPr lang="en-US" dirty="0" err="1" smtClean="0">
                <a:solidFill>
                  <a:srgbClr val="000000"/>
                </a:solidFill>
              </a:rPr>
              <a:t>Contd</a:t>
            </a:r>
            <a:r>
              <a:rPr lang="en-US" dirty="0" smtClean="0">
                <a:solidFill>
                  <a:srgbClr val="000000"/>
                </a:solidFill>
              </a:rPr>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752" y="281354"/>
            <a:ext cx="5856893" cy="943897"/>
          </a:xfrm>
          <a:solidFill>
            <a:schemeClr val="bg1"/>
          </a:solidFill>
          <a:ln w="57150">
            <a:noFill/>
          </a:ln>
        </p:spPr>
        <p:txBody>
          <a:bodyPr anchor="t">
            <a:normAutofit/>
          </a:bodyPr>
          <a:lstStyle/>
          <a:p>
            <a:pPr algn="ctr"/>
            <a:r>
              <a:rPr lang="en-US" sz="4400" dirty="0" smtClean="0">
                <a:solidFill>
                  <a:schemeClr val="tx1">
                    <a:lumMod val="95000"/>
                    <a:lumOff val="5000"/>
                  </a:schemeClr>
                </a:solidFill>
                <a:ea typeface="+mj-lt"/>
                <a:cs typeface="+mj-lt"/>
              </a:rPr>
              <a:t>Objectives of EEM</a:t>
            </a:r>
            <a:endParaRPr lang="en-US" sz="4400" dirty="0">
              <a:solidFill>
                <a:schemeClr val="tx1">
                  <a:lumMod val="95000"/>
                  <a:lumOff val="5000"/>
                </a:schemeClr>
              </a:solidFill>
              <a:ea typeface="+mj-lt"/>
              <a:cs typeface="+mj-lt"/>
            </a:endParaRPr>
          </a:p>
          <a:p>
            <a:pPr algn="ctr"/>
            <a:endParaRPr lang="en-US" sz="4400" dirty="0"/>
          </a:p>
        </p:txBody>
      </p:sp>
      <p:sp>
        <p:nvSpPr>
          <p:cNvPr id="3" name="Content Placeholder 2"/>
          <p:cNvSpPr>
            <a:spLocks noGrp="1"/>
          </p:cNvSpPr>
          <p:nvPr>
            <p:ph idx="1"/>
          </p:nvPr>
        </p:nvSpPr>
        <p:spPr>
          <a:xfrm>
            <a:off x="854315" y="1732886"/>
            <a:ext cx="9795319" cy="3880773"/>
          </a:xfrm>
        </p:spPr>
        <p:txBody>
          <a:bodyPr vert="horz" lIns="91440" tIns="45720" rIns="91440" bIns="45720" rtlCol="0" anchor="t">
            <a:normAutofit/>
          </a:bodyPr>
          <a:lstStyle/>
          <a:p>
            <a:pPr marL="0" indent="0">
              <a:spcBef>
                <a:spcPts val="0"/>
              </a:spcBef>
              <a:buNone/>
            </a:pPr>
            <a:r>
              <a:rPr lang="en-US" sz="2800" dirty="0">
                <a:ea typeface="+mn-lt"/>
                <a:cs typeface="+mn-lt"/>
              </a:rPr>
              <a:t>To conduct free, fair, transparent and peaceful election </a:t>
            </a:r>
            <a:r>
              <a:rPr lang="en-US" sz="2800" dirty="0" smtClean="0">
                <a:ea typeface="+mn-lt"/>
                <a:cs typeface="+mn-lt"/>
              </a:rPr>
              <a:t>by-</a:t>
            </a:r>
            <a:endParaRPr lang="en-US" sz="2800" dirty="0">
              <a:ea typeface="+mn-lt"/>
              <a:cs typeface="+mn-lt"/>
            </a:endParaRPr>
          </a:p>
          <a:p>
            <a:pPr marL="514350" indent="-514350">
              <a:spcBef>
                <a:spcPts val="0"/>
              </a:spcBef>
              <a:buFont typeface="+mj-lt"/>
              <a:buAutoNum type="arabicPeriod"/>
            </a:pPr>
            <a:r>
              <a:rPr lang="en-US" sz="2800" dirty="0" smtClean="0">
                <a:ea typeface="+mn-lt"/>
                <a:cs typeface="+mn-lt"/>
              </a:rPr>
              <a:t>Monitoring</a:t>
            </a:r>
            <a:r>
              <a:rPr lang="en-US" sz="2800" dirty="0">
                <a:ea typeface="+mn-lt"/>
                <a:cs typeface="+mn-lt"/>
              </a:rPr>
              <a:t> misuse of money and muscle power, </a:t>
            </a:r>
          </a:p>
          <a:p>
            <a:pPr marL="514350" indent="-514350">
              <a:spcBef>
                <a:spcPts val="0"/>
              </a:spcBef>
              <a:buFont typeface="+mj-lt"/>
              <a:buAutoNum type="arabicPeriod"/>
            </a:pPr>
            <a:r>
              <a:rPr lang="en-US" sz="2800" dirty="0">
                <a:ea typeface="+mn-lt"/>
                <a:cs typeface="+mn-lt"/>
              </a:rPr>
              <a:t>Legal expenditure within the permissible limit ,</a:t>
            </a:r>
          </a:p>
          <a:p>
            <a:pPr marL="514350" indent="-514350">
              <a:spcBef>
                <a:spcPts val="0"/>
              </a:spcBef>
              <a:buFont typeface="+mj-lt"/>
              <a:buAutoNum type="arabicPeriod"/>
            </a:pPr>
            <a:r>
              <a:rPr lang="en-US" sz="2800" dirty="0">
                <a:ea typeface="+mn-lt"/>
                <a:cs typeface="+mn-lt"/>
              </a:rPr>
              <a:t>Maintaining a truthful account,</a:t>
            </a:r>
          </a:p>
          <a:p>
            <a:pPr marL="514350" indent="-514350">
              <a:spcBef>
                <a:spcPts val="0"/>
              </a:spcBef>
              <a:buFont typeface="+mj-lt"/>
              <a:buAutoNum type="arabicPeriod"/>
            </a:pPr>
            <a:r>
              <a:rPr lang="en-US" sz="2800" dirty="0"/>
              <a:t>Level playing field for all stake holders.</a:t>
            </a:r>
          </a:p>
          <a:p>
            <a:pPr>
              <a:buNone/>
            </a:pPr>
            <a:endParaRPr lang="en-US" sz="2800" dirty="0">
              <a:latin typeface="Bodoni"/>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136355" y="2"/>
            <a:ext cx="0" cy="6857998"/>
          </a:xfrm>
          <a:prstGeom prst="line">
            <a:avLst/>
          </a:prstGeom>
          <a:ln w="57150"/>
        </p:spPr>
        <p:style>
          <a:lnRef idx="1">
            <a:schemeClr val="dk1"/>
          </a:lnRef>
          <a:fillRef idx="0">
            <a:schemeClr val="dk1"/>
          </a:fillRef>
          <a:effectRef idx="0">
            <a:schemeClr val="dk1"/>
          </a:effectRef>
          <a:fontRef idx="minor">
            <a:schemeClr val="tx1"/>
          </a:fontRef>
        </p:style>
      </p:cxnSp>
      <p:graphicFrame>
        <p:nvGraphicFramePr>
          <p:cNvPr id="2050" name="Object 2"/>
          <p:cNvGraphicFramePr>
            <a:graphicFrameLocks noChangeAspect="1"/>
          </p:cNvGraphicFramePr>
          <p:nvPr/>
        </p:nvGraphicFramePr>
        <p:xfrm>
          <a:off x="0" y="1"/>
          <a:ext cx="6056555" cy="6858000"/>
        </p:xfrm>
        <a:graphic>
          <a:graphicData uri="http://schemas.openxmlformats.org/presentationml/2006/ole">
            <mc:AlternateContent xmlns:mc="http://schemas.openxmlformats.org/markup-compatibility/2006">
              <mc:Choice xmlns:v="urn:schemas-microsoft-com:vml" Requires="v">
                <p:oleObj spid="_x0000_s2540" name="Acrobat Document" r:id="rId3" imgW="6047280" imgH="7814160" progId="Acrobat.Document.DC">
                  <p:embed/>
                </p:oleObj>
              </mc:Choice>
              <mc:Fallback>
                <p:oleObj name="Acrobat Document" r:id="rId3" imgW="6047280" imgH="7814160" progId="Acrobat.Document.DC">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05655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6164132" y="0"/>
          <a:ext cx="6027867" cy="6858000"/>
        </p:xfrm>
        <a:graphic>
          <a:graphicData uri="http://schemas.openxmlformats.org/presentationml/2006/ole">
            <mc:AlternateContent xmlns:mc="http://schemas.openxmlformats.org/markup-compatibility/2006">
              <mc:Choice xmlns:v="urn:schemas-microsoft-com:vml" Requires="v">
                <p:oleObj spid="_x0000_s2541" name="Acrobat Document" r:id="rId5" imgW="6047280" imgH="7814160" progId="Acrobat.Document.DC">
                  <p:embed/>
                </p:oleObj>
              </mc:Choice>
              <mc:Fallback>
                <p:oleObj name="Acrobat Document" r:id="rId5" imgW="6047280" imgH="7814160" progId="Acrobat.Document.DC">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4132" y="0"/>
                        <a:ext cx="6027867"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2"/>
          </p:nvPr>
        </p:nvSpPr>
        <p:spPr/>
        <p:txBody>
          <a:bodyPr/>
          <a:lstStyle/>
          <a:p>
            <a:fld id="{86CB4B4D-7CA3-9044-876B-883B54F8677D}" type="slidenum">
              <a:rPr lang="en-IN" smtClean="0"/>
              <a:pPr/>
              <a:t>80</a:t>
            </a:fld>
            <a:endParaRPr lang="en-IN"/>
          </a:p>
        </p:txBody>
      </p:sp>
      <p:sp>
        <p:nvSpPr>
          <p:cNvPr id="7" name="Rectangle 6"/>
          <p:cNvSpPr/>
          <p:nvPr/>
        </p:nvSpPr>
        <p:spPr>
          <a:xfrm>
            <a:off x="9765500" y="6354249"/>
            <a:ext cx="918970" cy="369332"/>
          </a:xfrm>
          <a:prstGeom prst="rect">
            <a:avLst/>
          </a:prstGeom>
        </p:spPr>
        <p:txBody>
          <a:bodyPr wrap="none">
            <a:spAutoFit/>
          </a:bodyPr>
          <a:lstStyle/>
          <a:p>
            <a:pPr lvl="0"/>
            <a:r>
              <a:rPr lang="en-US" dirty="0" err="1" smtClean="0">
                <a:solidFill>
                  <a:srgbClr val="000000"/>
                </a:solidFill>
              </a:rPr>
              <a:t>Contd</a:t>
            </a:r>
            <a:r>
              <a:rPr lang="en-US" dirty="0" smtClean="0">
                <a:solidFill>
                  <a:srgbClr val="000000"/>
                </a:solidFill>
              </a:rPr>
              <a:t>…</a:t>
            </a:r>
            <a:endParaRPr lang="en-US" dirty="0"/>
          </a:p>
        </p:txBody>
      </p:sp>
    </p:spTree>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4238513" y="304296"/>
            <a:ext cx="3887848" cy="644893"/>
          </a:xfrm>
          <a:solidFill>
            <a:schemeClr val="bg1"/>
          </a:solidFill>
          <a:ln w="57150">
            <a:noFill/>
          </a:ln>
        </p:spPr>
        <p:txBody>
          <a:bodyPr vert="horz" wrap="square" lIns="91440" tIns="45720" rIns="91440" bIns="45720" numCol="1" rtlCol="0" anchor="t" anchorCtr="0" compatLnSpc="1">
            <a:normAutofit fontScale="90000"/>
          </a:bodyPr>
          <a:lstStyle/>
          <a:p>
            <a:pPr algn="ctr" eaLnBrk="1" hangingPunct="1"/>
            <a:r>
              <a:rPr lang="en-US" b="1" cap="none" dirty="0" smtClean="0">
                <a:solidFill>
                  <a:schemeClr val="tx1">
                    <a:lumMod val="95000"/>
                    <a:lumOff val="5000"/>
                  </a:schemeClr>
                </a:solidFill>
              </a:rPr>
              <a:t>MCMC – contd.</a:t>
            </a:r>
            <a:endParaRPr lang="en-IN" b="1" cap="none" dirty="0">
              <a:solidFill>
                <a:schemeClr val="tx1">
                  <a:lumMod val="95000"/>
                  <a:lumOff val="5000"/>
                </a:schemeClr>
              </a:solidFill>
            </a:endParaRPr>
          </a:p>
        </p:txBody>
      </p:sp>
      <p:sp>
        <p:nvSpPr>
          <p:cNvPr id="52227" name="Rectangle 3"/>
          <p:cNvSpPr>
            <a:spLocks noGrp="1"/>
          </p:cNvSpPr>
          <p:nvPr>
            <p:ph idx="1"/>
          </p:nvPr>
        </p:nvSpPr>
        <p:spPr>
          <a:xfrm>
            <a:off x="464465" y="1161063"/>
            <a:ext cx="10363956" cy="5903913"/>
          </a:xfrm>
        </p:spPr>
        <p:txBody>
          <a:bodyPr>
            <a:normAutofit/>
          </a:bodyPr>
          <a:lstStyle/>
          <a:p>
            <a:pPr eaLnBrk="1" hangingPunct="1"/>
            <a:r>
              <a:rPr lang="en-GB" sz="2400" dirty="0"/>
              <a:t>In case of suspected ‘Paid News’( any news or analysis appearing in any media for a price in cash or kind for consideration), the candidate to be issued notice for not accounting the expenses within 96 hours by </a:t>
            </a:r>
            <a:r>
              <a:rPr lang="en-GB" sz="2400" dirty="0" smtClean="0"/>
              <a:t>RO.</a:t>
            </a:r>
            <a:endParaRPr lang="en-GB" sz="2400" dirty="0"/>
          </a:p>
          <a:p>
            <a:pPr eaLnBrk="1" hangingPunct="1"/>
            <a:r>
              <a:rPr lang="en-GB" sz="2400" dirty="0"/>
              <a:t>Candidate may reply within 48 hrs, which shall be considered by District MCMC and shall be final.</a:t>
            </a:r>
          </a:p>
          <a:p>
            <a:pPr eaLnBrk="1" hangingPunct="1"/>
            <a:r>
              <a:rPr lang="en-GB" sz="2400" dirty="0"/>
              <a:t>In case of non acceptance of the decision of District MCMC, the candidate  may appeal to State level MCMC (CEO, Observer appointed by ECI, Officer of IIS, journalist by PCI, One expert co-opted by committee, additional/ joint CEO)  within 48 hours of receipt </a:t>
            </a:r>
          </a:p>
          <a:p>
            <a:pPr eaLnBrk="1" hangingPunct="1"/>
            <a:r>
              <a:rPr lang="en-GB" sz="2400" dirty="0"/>
              <a:t> In case of non acceptance of decision of State MCMC, the Candidate may appeal to ECI within 48 Hrs. of receiving of orders and the decision of the ECI shall be final. </a:t>
            </a:r>
          </a:p>
          <a:p>
            <a:pPr eaLnBrk="1" hangingPunct="1"/>
            <a:endParaRPr lang="en-IN" sz="2400"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81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EXPENDITURE SENSITIVE CONSTITUENCIES (ESC) EXPENDITURE SENSITIVE POCKETS (ESP)"/>
          <p:cNvSpPr txBox="1">
            <a:spLocks noGrp="1"/>
          </p:cNvSpPr>
          <p:nvPr>
            <p:ph type="title" idx="4294967295"/>
          </p:nvPr>
        </p:nvSpPr>
        <p:spPr>
          <a:xfrm>
            <a:off x="0" y="257175"/>
            <a:ext cx="12192000" cy="1071563"/>
          </a:xfrm>
          <a:prstGeom prst="rect">
            <a:avLst/>
          </a:prstGeom>
          <a:solidFill>
            <a:schemeClr val="bg1"/>
          </a:solidFill>
          <a:ln w="57150">
            <a:noFill/>
          </a:ln>
        </p:spPr>
        <p:txBody>
          <a:bodyPr>
            <a:normAutofit/>
          </a:bodyPr>
          <a:lstStyle/>
          <a:p>
            <a:pPr algn="ctr">
              <a:defRPr sz="2800" b="1">
                <a:solidFill>
                  <a:srgbClr val="000000"/>
                </a:solidFill>
                <a:latin typeface="Times New Roman" panose="02020603050405020304"/>
                <a:ea typeface="Times New Roman" panose="02020603050405020304"/>
                <a:cs typeface="Times New Roman" panose="02020603050405020304"/>
                <a:sym typeface="Times New Roman" panose="02020603050405020304"/>
              </a:defRPr>
            </a:pPr>
            <a:r>
              <a:rPr lang="en-IN" sz="2400" dirty="0" smtClean="0">
                <a:latin typeface="Calibri" panose="020F0502020204030204" pitchFamily="34" charset="0"/>
                <a:ea typeface="Calibri" panose="020F0502020204030204" pitchFamily="34" charset="0"/>
                <a:cs typeface="Calibri" panose="020F0502020204030204" pitchFamily="34" charset="0"/>
              </a:rPr>
              <a:t>Expenditure Sensitive Constituencies </a:t>
            </a:r>
            <a:r>
              <a:rPr sz="2400" dirty="0" smtClean="0">
                <a:latin typeface="Calibri" panose="020F0502020204030204" pitchFamily="34" charset="0"/>
                <a:ea typeface="Calibri" panose="020F0502020204030204" pitchFamily="34" charset="0"/>
                <a:cs typeface="Calibri" panose="020F0502020204030204" pitchFamily="34" charset="0"/>
              </a:rPr>
              <a:t>(</a:t>
            </a:r>
            <a:r>
              <a:rPr sz="2400" dirty="0">
                <a:latin typeface="Calibri" panose="020F0502020204030204" pitchFamily="34" charset="0"/>
                <a:ea typeface="Calibri" panose="020F0502020204030204" pitchFamily="34" charset="0"/>
                <a:cs typeface="Calibri" panose="020F0502020204030204" pitchFamily="34" charset="0"/>
              </a:rPr>
              <a:t>ESC)</a:t>
            </a:r>
            <a:br>
              <a:rPr sz="2400" dirty="0">
                <a:latin typeface="Calibri" panose="020F0502020204030204" pitchFamily="34" charset="0"/>
                <a:ea typeface="Calibri" panose="020F0502020204030204" pitchFamily="34" charset="0"/>
                <a:cs typeface="Calibri" panose="020F0502020204030204" pitchFamily="34" charset="0"/>
              </a:rPr>
            </a:br>
            <a:r>
              <a:rPr lang="en-IN" sz="2400" dirty="0" smtClean="0">
                <a:latin typeface="Calibri" panose="020F0502020204030204" pitchFamily="34" charset="0"/>
                <a:ea typeface="Calibri" panose="020F0502020204030204" pitchFamily="34" charset="0"/>
                <a:cs typeface="Calibri" panose="020F0502020204030204" pitchFamily="34" charset="0"/>
              </a:rPr>
              <a:t>Expenditure Sensitive Pockets </a:t>
            </a:r>
            <a:r>
              <a:rPr sz="2400" dirty="0" smtClean="0">
                <a:latin typeface="Calibri" panose="020F0502020204030204" pitchFamily="34" charset="0"/>
                <a:ea typeface="Calibri" panose="020F0502020204030204" pitchFamily="34" charset="0"/>
                <a:cs typeface="Calibri" panose="020F0502020204030204" pitchFamily="34" charset="0"/>
              </a:rPr>
              <a:t>(</a:t>
            </a:r>
            <a:r>
              <a:rPr sz="2400" dirty="0">
                <a:latin typeface="Calibri" panose="020F0502020204030204" pitchFamily="34" charset="0"/>
                <a:ea typeface="Calibri" panose="020F0502020204030204" pitchFamily="34" charset="0"/>
                <a:cs typeface="Calibri" panose="020F0502020204030204" pitchFamily="34" charset="0"/>
              </a:rPr>
              <a:t>ESP)</a:t>
            </a:r>
          </a:p>
        </p:txBody>
      </p:sp>
      <p:sp>
        <p:nvSpPr>
          <p:cNvPr id="322" name="ESC to be identified by CEO, based on profile of constituency and candidates…"/>
          <p:cNvSpPr txBox="1">
            <a:spLocks noGrp="1"/>
          </p:cNvSpPr>
          <p:nvPr>
            <p:ph type="body" idx="4294967295"/>
          </p:nvPr>
        </p:nvSpPr>
        <p:spPr>
          <a:xfrm>
            <a:off x="0" y="1455738"/>
            <a:ext cx="12192000" cy="5192712"/>
          </a:xfrm>
          <a:prstGeom prst="rect">
            <a:avLst/>
          </a:prstGeom>
        </p:spPr>
        <p:txBody>
          <a:bodyPr>
            <a:normAutofit fontScale="92500" lnSpcReduction="10000"/>
          </a:bodyPr>
          <a:lstStyle/>
          <a:p>
            <a:pPr marL="546100" indent="-819150">
              <a:spcBef>
                <a:spcPts val="0"/>
              </a:spcBef>
              <a:buNone/>
              <a:defRPr sz="1200" b="1"/>
            </a:pPr>
            <a:endParaRPr dirty="0">
              <a:latin typeface="Calibri" panose="020F0502020204030204" pitchFamily="34" charset="0"/>
              <a:ea typeface="Calibri" panose="020F0502020204030204" pitchFamily="34" charset="0"/>
              <a:cs typeface="Calibri" panose="020F0502020204030204" pitchFamily="34" charset="0"/>
            </a:endParaRPr>
          </a:p>
          <a:p>
            <a:pPr marL="546100" indent="-819150">
              <a:spcBef>
                <a:spcPts val="0"/>
              </a:spcBef>
              <a:buNone/>
              <a:defRPr sz="1200" b="1"/>
            </a:pPr>
            <a:endParaRPr dirty="0">
              <a:latin typeface="Calibri" panose="020F0502020204030204" pitchFamily="34" charset="0"/>
              <a:ea typeface="Calibri" panose="020F0502020204030204" pitchFamily="34" charset="0"/>
              <a:cs typeface="Calibri" panose="020F0502020204030204" pitchFamily="34" charset="0"/>
            </a:endParaRPr>
          </a:p>
          <a:p>
            <a:pPr marL="0"/>
            <a:r>
              <a:rPr sz="3000" dirty="0">
                <a:latin typeface="Calibri" panose="020F0502020204030204" pitchFamily="34" charset="0"/>
                <a:ea typeface="Calibri" panose="020F0502020204030204" pitchFamily="34" charset="0"/>
                <a:cs typeface="Calibri" panose="020F0502020204030204" pitchFamily="34" charset="0"/>
              </a:rPr>
              <a:t>ESC to be identified by CEO, </a:t>
            </a:r>
            <a:r>
              <a:rPr sz="3000" i="1" u="sng" dirty="0">
                <a:latin typeface="Calibri" panose="020F0502020204030204" pitchFamily="34" charset="0"/>
                <a:ea typeface="Calibri" panose="020F0502020204030204" pitchFamily="34" charset="0"/>
                <a:cs typeface="Calibri" panose="020F0502020204030204" pitchFamily="34" charset="0"/>
              </a:rPr>
              <a:t>based on profile of constituency </a:t>
            </a:r>
            <a:r>
              <a:rPr sz="3000" i="1" u="sng" dirty="0" smtClean="0">
                <a:latin typeface="Calibri" panose="020F0502020204030204" pitchFamily="34" charset="0"/>
                <a:ea typeface="Calibri" panose="020F0502020204030204" pitchFamily="34" charset="0"/>
                <a:cs typeface="Calibri" panose="020F0502020204030204" pitchFamily="34" charset="0"/>
              </a:rPr>
              <a:t>candidate</a:t>
            </a:r>
            <a:r>
              <a:rPr lang="en-US" sz="3000" i="1" u="sng" dirty="0" smtClean="0">
                <a:latin typeface="Calibri" panose="020F0502020204030204" pitchFamily="34" charset="0"/>
                <a:ea typeface="Calibri" panose="020F0502020204030204" pitchFamily="34" charset="0"/>
                <a:cs typeface="Calibri" panose="020F0502020204030204" pitchFamily="34" charset="0"/>
              </a:rPr>
              <a:t>s </a:t>
            </a:r>
            <a:r>
              <a:rPr lang="en-IN" sz="3000" i="1" u="sng" dirty="0">
                <a:latin typeface="Calibri" panose="020F0502020204030204" pitchFamily="34" charset="0"/>
                <a:ea typeface="Calibri" panose="020F0502020204030204" pitchFamily="34" charset="0"/>
                <a:cs typeface="Calibri" panose="020F0502020204030204" pitchFamily="34" charset="0"/>
              </a:rPr>
              <a:t>and past developments</a:t>
            </a:r>
          </a:p>
          <a:p>
            <a:pPr marL="0"/>
            <a:r>
              <a:rPr lang="en-IN" sz="2600" dirty="0">
                <a:latin typeface="Calibri" panose="020F0502020204030204" pitchFamily="34" charset="0"/>
                <a:ea typeface="Calibri" panose="020F0502020204030204" pitchFamily="34" charset="0"/>
                <a:cs typeface="Calibri" panose="020F0502020204030204" pitchFamily="34" charset="0"/>
              </a:rPr>
              <a:t>Extra AEO in ESC</a:t>
            </a:r>
            <a:endParaRPr sz="2600" dirty="0">
              <a:latin typeface="Calibri" panose="020F0502020204030204" pitchFamily="34" charset="0"/>
              <a:ea typeface="Calibri" panose="020F0502020204030204" pitchFamily="34" charset="0"/>
              <a:cs typeface="Calibri" panose="020F0502020204030204" pitchFamily="34" charset="0"/>
            </a:endParaRPr>
          </a:p>
          <a:p>
            <a:pPr marL="0"/>
            <a:r>
              <a:rPr sz="3000" dirty="0">
                <a:latin typeface="Calibri" panose="020F0502020204030204" pitchFamily="34" charset="0"/>
                <a:ea typeface="Calibri" panose="020F0502020204030204" pitchFamily="34" charset="0"/>
                <a:cs typeface="Calibri" panose="020F0502020204030204" pitchFamily="34" charset="0"/>
              </a:rPr>
              <a:t>More FSs and SSTs with CPF</a:t>
            </a:r>
          </a:p>
          <a:p>
            <a:pPr marL="0"/>
            <a:r>
              <a:rPr sz="3000" dirty="0">
                <a:latin typeface="Calibri" panose="020F0502020204030204" pitchFamily="34" charset="0"/>
                <a:ea typeface="Calibri" panose="020F0502020204030204" pitchFamily="34" charset="0"/>
                <a:cs typeface="Calibri" panose="020F0502020204030204" pitchFamily="34" charset="0"/>
              </a:rPr>
              <a:t>ESP to be identified by Sector officers or police in a </a:t>
            </a:r>
            <a:r>
              <a:rPr lang="en-US" sz="3000" dirty="0">
                <a:latin typeface="Calibri" panose="020F0502020204030204" pitchFamily="34" charset="0"/>
                <a:ea typeface="Calibri" panose="020F0502020204030204" pitchFamily="34" charset="0"/>
                <a:cs typeface="Calibri" panose="020F0502020204030204" pitchFamily="34" charset="0"/>
              </a:rPr>
              <a:t>c</a:t>
            </a:r>
            <a:r>
              <a:rPr sz="3000" dirty="0">
                <a:latin typeface="Calibri" panose="020F0502020204030204" pitchFamily="34" charset="0"/>
                <a:ea typeface="Calibri" panose="020F0502020204030204" pitchFamily="34" charset="0"/>
                <a:cs typeface="Calibri" panose="020F0502020204030204" pitchFamily="34" charset="0"/>
              </a:rPr>
              <a:t>onstituency- based on level of education, development and demography</a:t>
            </a:r>
          </a:p>
          <a:p>
            <a:pPr marL="0"/>
            <a:r>
              <a:rPr sz="3000" dirty="0">
                <a:latin typeface="Calibri" panose="020F0502020204030204" pitchFamily="34" charset="0"/>
                <a:ea typeface="Calibri" panose="020F0502020204030204" pitchFamily="34" charset="0"/>
                <a:cs typeface="Calibri" panose="020F0502020204030204" pitchFamily="34" charset="0"/>
              </a:rPr>
              <a:t>ESPs to be kept under close watch all the time</a:t>
            </a:r>
          </a:p>
          <a:p>
            <a:pPr marL="0"/>
            <a:r>
              <a:rPr sz="3000" dirty="0">
                <a:latin typeface="Calibri" panose="020F0502020204030204" pitchFamily="34" charset="0"/>
                <a:ea typeface="Calibri" panose="020F0502020204030204" pitchFamily="34" charset="0"/>
                <a:cs typeface="Calibri" panose="020F0502020204030204" pitchFamily="34" charset="0"/>
              </a:rPr>
              <a:t>ESPs to have 24X7 check post during last 72 hours before poll</a:t>
            </a:r>
          </a:p>
          <a:p>
            <a:pPr marL="0"/>
            <a:r>
              <a:rPr sz="3000" dirty="0">
                <a:latin typeface="Calibri" panose="020F0502020204030204" pitchFamily="34" charset="0"/>
                <a:ea typeface="Calibri" panose="020F0502020204030204" pitchFamily="34" charset="0"/>
                <a:cs typeface="Calibri" panose="020F0502020204030204" pitchFamily="34" charset="0"/>
              </a:rPr>
              <a:t>ESPs need more campaign for ethical voting</a:t>
            </a:r>
          </a:p>
          <a:p>
            <a:pPr marL="0"/>
            <a:r>
              <a:rPr sz="3000" dirty="0">
                <a:latin typeface="Calibri" panose="020F0502020204030204" pitchFamily="34" charset="0"/>
                <a:ea typeface="Calibri" panose="020F0502020204030204" pitchFamily="34" charset="0"/>
                <a:cs typeface="Calibri" panose="020F0502020204030204" pitchFamily="34" charset="0"/>
              </a:rPr>
              <a:t>Liquor sale to be closely monitored in ESPs</a:t>
            </a:r>
          </a:p>
        </p:txBody>
      </p:sp>
      <p:sp>
        <p:nvSpPr>
          <p:cNvPr id="2" name="Slide Number Placeholder 1"/>
          <p:cNvSpPr>
            <a:spLocks noGrp="1"/>
          </p:cNvSpPr>
          <p:nvPr>
            <p:ph type="sldNum" sz="quarter" idx="2"/>
          </p:nvPr>
        </p:nvSpPr>
        <p:spPr/>
        <p:txBody>
          <a:bodyPr/>
          <a:lstStyle/>
          <a:p>
            <a:fld id="{86CB4B4D-7CA3-9044-876B-883B54F8677D}" type="slidenum">
              <a:rPr lang="en-IN" smtClean="0"/>
              <a:pPr/>
              <a:t>82</a:t>
            </a:fld>
            <a:endParaRPr lang="en-IN"/>
          </a:p>
        </p:txBody>
      </p:sp>
    </p:spTree>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776" y="1410261"/>
            <a:ext cx="10936942" cy="5044328"/>
          </a:xfrm>
          <a:solidFill>
            <a:schemeClr val="bg1"/>
          </a:solidFill>
        </p:spPr>
        <p:txBody>
          <a:bodyPr>
            <a:normAutofit/>
          </a:bodyPr>
          <a:lstStyle/>
          <a:p>
            <a:pPr algn="just">
              <a:defRPr/>
            </a:pPr>
            <a:r>
              <a:rPr lang="en-IN" sz="2400" dirty="0"/>
              <a:t>If Expenditure is not shown correctly in his account submitted within 30 days of declaration of result, a notice is issued on the candidate by DEO within 24 hours. The candidate shall submit his reply to DEO within 48 hours of the receipt of such notice explaining his position. </a:t>
            </a:r>
            <a:endParaRPr lang="en-US" sz="2400" dirty="0"/>
          </a:p>
          <a:p>
            <a:pPr algn="just">
              <a:defRPr/>
            </a:pPr>
            <a:r>
              <a:rPr lang="en-IN" sz="2400" dirty="0"/>
              <a:t>If candidate does not submit any reply on the suppressed amount of election expense or  disagrees with such suppressed amount, the DEO mention the same in his scrutiny report submitted to the Commission.  </a:t>
            </a:r>
            <a:endParaRPr lang="en-US" sz="2400" dirty="0"/>
          </a:p>
          <a:p>
            <a:pPr algn="just">
              <a:defRPr/>
            </a:pPr>
            <a:r>
              <a:rPr lang="en-IN" sz="2400" dirty="0"/>
              <a:t>If candidate does not file his statement of election expenses without any valid reasons within the stipulated period of 30 days from the day of declaration of result, then the DEO shall send the report to the Commission mentioning such default with his recommendation.</a:t>
            </a:r>
            <a:endParaRPr lang="en-US" sz="2400" dirty="0"/>
          </a:p>
          <a:p>
            <a:pPr>
              <a:defRPr/>
            </a:pPr>
            <a:endParaRPr lang="en-US" dirty="0"/>
          </a:p>
        </p:txBody>
      </p:sp>
      <p:sp>
        <p:nvSpPr>
          <p:cNvPr id="6" name="Title 1"/>
          <p:cNvSpPr txBox="1"/>
          <p:nvPr/>
        </p:nvSpPr>
        <p:spPr>
          <a:xfrm>
            <a:off x="1075764" y="526815"/>
            <a:ext cx="10258425" cy="533400"/>
          </a:xfrm>
          <a:prstGeom prst="rect">
            <a:avLst/>
          </a:prstGeom>
          <a:solidFill>
            <a:schemeClr val="bg1"/>
          </a:solidFill>
          <a:ln w="57150">
            <a:noFill/>
          </a:ln>
        </p:spPr>
        <p:txBody>
          <a:bodyPr anchor="b"/>
          <a:lstStyle/>
          <a:p>
            <a:pPr algn="ctr">
              <a:defRPr/>
            </a:pPr>
            <a:r>
              <a:rPr lang="en-US" sz="2400" b="1" cap="small" dirty="0" smtClean="0">
                <a:solidFill>
                  <a:srgbClr val="000000"/>
                </a:solidFill>
                <a:latin typeface="+mj-lt"/>
                <a:ea typeface="+mj-ea"/>
                <a:cs typeface="Aharoni" panose="02010803020104030203" pitchFamily="2" charset="-79"/>
              </a:rPr>
              <a:t>DISTRICT EXPENDITURE MONITORING COMMITTEE (</a:t>
            </a:r>
            <a:r>
              <a:rPr lang="en-US" sz="2400" b="1" cap="small" dirty="0">
                <a:solidFill>
                  <a:srgbClr val="000000"/>
                </a:solidFill>
                <a:latin typeface="+mj-lt"/>
                <a:ea typeface="+mj-ea"/>
                <a:cs typeface="Aharoni" panose="02010803020104030203" pitchFamily="2" charset="-79"/>
              </a:rPr>
              <a:t>DEMC)</a:t>
            </a:r>
          </a:p>
        </p:txBody>
      </p:sp>
      <p:sp>
        <p:nvSpPr>
          <p:cNvPr id="2" name="Slide Number Placeholder 1"/>
          <p:cNvSpPr>
            <a:spLocks noGrp="1"/>
          </p:cNvSpPr>
          <p:nvPr>
            <p:ph type="sldNum" sz="quarter" idx="12"/>
          </p:nvPr>
        </p:nvSpPr>
        <p:spPr/>
        <p:txBody>
          <a:bodyPr/>
          <a:lstStyle/>
          <a:p>
            <a:fld id="{D57F1E4F-1CFF-5643-939E-217C01CDF565}" type="slidenum">
              <a:rPr lang="en-US" smtClean="0"/>
              <a:pPr/>
              <a:t>83</a:t>
            </a:fld>
            <a:endParaRPr lang="en-US" dirty="0"/>
          </a:p>
        </p:txBody>
      </p:sp>
      <p:sp>
        <p:nvSpPr>
          <p:cNvPr id="5" name="TextBox 4"/>
          <p:cNvSpPr txBox="1"/>
          <p:nvPr/>
        </p:nvSpPr>
        <p:spPr>
          <a:xfrm>
            <a:off x="9889588" y="6302326"/>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675" y="279773"/>
            <a:ext cx="11482939" cy="817507"/>
          </a:xfrm>
          <a:solidFill>
            <a:schemeClr val="bg1"/>
          </a:solidFill>
          <a:ln w="57150">
            <a:noFill/>
          </a:ln>
        </p:spPr>
        <p:txBody>
          <a:bodyPr anchor="t">
            <a:normAutofit fontScale="90000"/>
          </a:bodyPr>
          <a:lstStyle/>
          <a:p>
            <a:pPr algn="ctr">
              <a:defRPr/>
            </a:pPr>
            <a:r>
              <a:rPr lang="en-US" sz="3100" b="1" dirty="0">
                <a:solidFill>
                  <a:srgbClr val="000000"/>
                </a:solidFill>
                <a:cs typeface="Aharoni" panose="02010803020104030203" pitchFamily="2" charset="-79"/>
              </a:rPr>
              <a:t>DISTRICT EXPENDITURE MONITORING COMMITTEE (DEMC</a:t>
            </a:r>
            <a:r>
              <a:rPr lang="en-US" sz="3100" b="1" dirty="0" smtClean="0">
                <a:solidFill>
                  <a:srgbClr val="000000"/>
                </a:solidFill>
                <a:cs typeface="Aharoni" panose="02010803020104030203" pitchFamily="2" charset="-79"/>
              </a:rPr>
              <a:t>) – contd.</a:t>
            </a:r>
            <a:r>
              <a:rPr lang="en-US" b="1" dirty="0">
                <a:solidFill>
                  <a:srgbClr val="000000"/>
                </a:solidFill>
                <a:cs typeface="Aharoni" panose="02010803020104030203" pitchFamily="2" charset="-79"/>
              </a:rPr>
              <a:t/>
            </a:r>
            <a:br>
              <a:rPr lang="en-US" b="1" dirty="0">
                <a:solidFill>
                  <a:srgbClr val="000000"/>
                </a:solidFill>
                <a:cs typeface="Aharoni" panose="02010803020104030203" pitchFamily="2" charset="-79"/>
              </a:rPr>
            </a:br>
            <a:endParaRPr lang="en-US" dirty="0">
              <a:cs typeface="Aharoni" panose="02010803020104030203" pitchFamily="2" charset="-79"/>
            </a:endParaRPr>
          </a:p>
        </p:txBody>
      </p:sp>
      <p:sp>
        <p:nvSpPr>
          <p:cNvPr id="5" name="Content Placeholder 4"/>
          <p:cNvSpPr>
            <a:spLocks noGrp="1"/>
          </p:cNvSpPr>
          <p:nvPr>
            <p:ph idx="1"/>
          </p:nvPr>
        </p:nvSpPr>
        <p:spPr>
          <a:xfrm>
            <a:off x="591671" y="1281953"/>
            <a:ext cx="11053482" cy="5048509"/>
          </a:xfrm>
          <a:solidFill>
            <a:schemeClr val="bg1"/>
          </a:solidFill>
          <a:ln>
            <a:noFill/>
          </a:ln>
        </p:spPr>
        <p:txBody>
          <a:bodyPr>
            <a:normAutofit fontScale="25000" lnSpcReduction="20000"/>
          </a:bodyPr>
          <a:lstStyle/>
          <a:p>
            <a:pPr algn="just">
              <a:defRPr/>
            </a:pPr>
            <a:r>
              <a:rPr lang="en-IN" sz="9600" dirty="0">
                <a:ea typeface="Nirmala UI" panose="020B0502040204020203" pitchFamily="34" charset="0"/>
                <a:cs typeface="Nirmala UI" panose="020B0502040204020203" pitchFamily="34" charset="0"/>
              </a:rPr>
              <a:t>District Expenditure Monitoring Committee (DEMC) consisting of the following:</a:t>
            </a:r>
          </a:p>
          <a:p>
            <a:pPr algn="just">
              <a:buFont typeface="Wingdings" panose="05000000000000000000" pitchFamily="2" charset="2"/>
              <a:buNone/>
              <a:defRPr/>
            </a:pPr>
            <a:r>
              <a:rPr lang="en-IN" sz="9600" dirty="0">
                <a:ea typeface="Nirmala UI" panose="020B0502040204020203" pitchFamily="34" charset="0"/>
                <a:cs typeface="Nirmala UI" panose="020B0502040204020203" pitchFamily="34" charset="0"/>
              </a:rPr>
              <a:t>	 (a)Expenditure Observer in charge of the Constituency</a:t>
            </a:r>
            <a:endParaRPr lang="en-US" sz="9600" dirty="0">
              <a:ea typeface="Nirmala UI" panose="020B0502040204020203" pitchFamily="34" charset="0"/>
              <a:cs typeface="Nirmala UI" panose="020B0502040204020203" pitchFamily="34" charset="0"/>
            </a:endParaRPr>
          </a:p>
          <a:p>
            <a:pPr algn="just">
              <a:buFont typeface="Wingdings" panose="05000000000000000000" pitchFamily="2" charset="2"/>
              <a:buNone/>
              <a:defRPr/>
            </a:pPr>
            <a:r>
              <a:rPr lang="en-IN" sz="9600" dirty="0">
                <a:ea typeface="Nirmala UI" panose="020B0502040204020203" pitchFamily="34" charset="0"/>
                <a:cs typeface="Nirmala UI" panose="020B0502040204020203" pitchFamily="34" charset="0"/>
              </a:rPr>
              <a:t>	 (b)DEO</a:t>
            </a:r>
            <a:endParaRPr lang="en-US" sz="9600" dirty="0">
              <a:ea typeface="Nirmala UI" panose="020B0502040204020203" pitchFamily="34" charset="0"/>
              <a:cs typeface="Nirmala UI" panose="020B0502040204020203" pitchFamily="34" charset="0"/>
            </a:endParaRPr>
          </a:p>
          <a:p>
            <a:pPr algn="just">
              <a:buFont typeface="Wingdings" panose="05000000000000000000" pitchFamily="2" charset="2"/>
              <a:buNone/>
              <a:defRPr/>
            </a:pPr>
            <a:r>
              <a:rPr lang="en-IN" sz="9600" dirty="0">
                <a:ea typeface="Nirmala UI" panose="020B0502040204020203" pitchFamily="34" charset="0"/>
                <a:cs typeface="Nirmala UI" panose="020B0502040204020203" pitchFamily="34" charset="0"/>
              </a:rPr>
              <a:t>	 (c) Dy. DEO/Officer in charge of Expenditure Monitoring of the District.</a:t>
            </a:r>
          </a:p>
          <a:p>
            <a:pPr algn="just">
              <a:defRPr/>
            </a:pPr>
            <a:r>
              <a:rPr lang="en-IN" sz="9600" dirty="0">
                <a:ea typeface="Nirmala UI" panose="020B0502040204020203" pitchFamily="34" charset="0"/>
                <a:cs typeface="Nirmala UI" panose="020B0502040204020203" pitchFamily="34" charset="0"/>
              </a:rPr>
              <a:t>The DEMC shall decide the case after examining the evidence mentioned in the notice and reply of the candidate, preferably within 72 hours from the date of receipt of the reply from the candidate, whether such suppressed expenditure shall be added or not</a:t>
            </a:r>
          </a:p>
          <a:p>
            <a:pPr algn="just">
              <a:defRPr/>
            </a:pPr>
            <a:r>
              <a:rPr lang="en-IN" sz="9600" dirty="0">
                <a:ea typeface="Nirmala UI" panose="020B0502040204020203" pitchFamily="34" charset="0"/>
                <a:cs typeface="Nirmala UI" panose="020B0502040204020203" pitchFamily="34" charset="0"/>
              </a:rPr>
              <a:t>After the order by DEMC, the DEO may consider to include such expenses in the  account of such candidate while sending the scrutiny report of the candidate to the Commission after election.</a:t>
            </a:r>
            <a:endParaRPr lang="en-US" sz="9600" dirty="0">
              <a:cs typeface="Times New Roman" panose="02020603050405020304" pitchFamily="18" charset="0"/>
            </a:endParaRPr>
          </a:p>
          <a:p>
            <a:pPr>
              <a:defRPr/>
            </a:pPr>
            <a:endParaRPr lang="en-US" sz="9600" dirty="0">
              <a:latin typeface="Times New Roman" panose="02020603050405020304" pitchFamily="18" charset="0"/>
              <a:cs typeface="Times New Roman" panose="02020603050405020304" pitchFamily="18" charset="0"/>
            </a:endParaRPr>
          </a:p>
          <a:p>
            <a:pPr>
              <a:buFont typeface="Wingdings" panose="05000000000000000000" pitchFamily="2" charset="2"/>
              <a:buNone/>
              <a:defRPr/>
            </a:pPr>
            <a:r>
              <a:rPr lang="en-IN" sz="9600" dirty="0">
                <a:latin typeface="Times New Roman" panose="02020603050405020304" pitchFamily="18" charset="0"/>
                <a:cs typeface="Times New Roman" panose="02020603050405020304" pitchFamily="18" charset="0"/>
              </a:rPr>
              <a:t>		</a:t>
            </a:r>
            <a:endParaRPr lang="en-US" sz="9600" dirty="0">
              <a:latin typeface="Times New Roman" panose="02020603050405020304" pitchFamily="18" charset="0"/>
              <a:cs typeface="Times New Roman" panose="02020603050405020304" pitchFamily="18" charset="0"/>
            </a:endParaRPr>
          </a:p>
          <a:p>
            <a:pPr algn="just">
              <a:defRPr/>
            </a:pPr>
            <a:endParaRPr lang="en-US" sz="2000"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84</a:t>
            </a:fld>
            <a:endParaRPr lang="en-US" dirty="0"/>
          </a:p>
        </p:txBody>
      </p:sp>
      <p:sp>
        <p:nvSpPr>
          <p:cNvPr id="6" name="TextBox 5"/>
          <p:cNvSpPr txBox="1"/>
          <p:nvPr/>
        </p:nvSpPr>
        <p:spPr>
          <a:xfrm>
            <a:off x="9889588" y="6302326"/>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bwMode="auto">
          <a:xfrm>
            <a:off x="0" y="68263"/>
            <a:ext cx="12192000" cy="638175"/>
          </a:xfrm>
          <a:solidFill>
            <a:schemeClr val="bg1"/>
          </a:solidFill>
          <a:ln w="57150">
            <a:noFill/>
          </a:ln>
        </p:spPr>
        <p:txBody>
          <a:bodyPr vert="horz" wrap="square" lIns="91440" tIns="45720" rIns="91440" bIns="45720" numCol="1" rtlCol="0" anchor="t" anchorCtr="0" compatLnSpc="1">
            <a:normAutofit/>
          </a:bodyPr>
          <a:lstStyle/>
          <a:p>
            <a:pPr algn="ctr">
              <a:defRPr/>
            </a:pPr>
            <a:r>
              <a:rPr lang="en-US" altLang="en-US" sz="3200" b="1" dirty="0">
                <a:solidFill>
                  <a:schemeClr val="tx1">
                    <a:lumMod val="95000"/>
                    <a:lumOff val="5000"/>
                  </a:schemeClr>
                </a:solidFill>
                <a:cs typeface="Aharoni" panose="02010803020104030203" pitchFamily="2" charset="-79"/>
              </a:rPr>
              <a:t>District Expenditure Monitoring Committee (DEMC</a:t>
            </a:r>
            <a:r>
              <a:rPr lang="en-US" altLang="en-US" sz="3200" dirty="0" smtClean="0">
                <a:solidFill>
                  <a:schemeClr val="tx1">
                    <a:lumMod val="95000"/>
                    <a:lumOff val="5000"/>
                  </a:schemeClr>
                </a:solidFill>
                <a:cs typeface="Aharoni" panose="02010803020104030203" pitchFamily="2" charset="-79"/>
              </a:rPr>
              <a:t>) – contd. </a:t>
            </a:r>
            <a:endParaRPr lang="en-IN" altLang="en-US" sz="2800" dirty="0"/>
          </a:p>
        </p:txBody>
      </p:sp>
      <p:sp>
        <p:nvSpPr>
          <p:cNvPr id="70659" name="Rectangle 3"/>
          <p:cNvSpPr>
            <a:spLocks noGrp="1"/>
          </p:cNvSpPr>
          <p:nvPr>
            <p:ph type="body" idx="4294967295"/>
          </p:nvPr>
        </p:nvSpPr>
        <p:spPr>
          <a:xfrm>
            <a:off x="0" y="836613"/>
            <a:ext cx="11198225" cy="5688012"/>
          </a:xfrm>
          <a:solidFill>
            <a:schemeClr val="bg1"/>
          </a:solidFill>
        </p:spPr>
        <p:txBody>
          <a:bodyPr>
            <a:normAutofit/>
          </a:bodyPr>
          <a:lstStyle/>
          <a:p>
            <a:pPr algn="just"/>
            <a:r>
              <a:rPr lang="en-IN" altLang="en-US" sz="2400" dirty="0"/>
              <a:t>Candidates shall be given another opportunity  in </a:t>
            </a:r>
            <a:r>
              <a:rPr lang="en-IN" altLang="en-US" sz="2400" b="1" u="sng" dirty="0"/>
              <a:t>Account Reconciliation Meeting</a:t>
            </a:r>
            <a:r>
              <a:rPr lang="en-IN" altLang="en-US" sz="2400" b="1" dirty="0"/>
              <a:t>, </a:t>
            </a:r>
            <a:r>
              <a:rPr lang="en-IN" altLang="en-US" sz="2400" dirty="0"/>
              <a:t>to be convened by DEO on 26</a:t>
            </a:r>
            <a:r>
              <a:rPr lang="en-IN" altLang="en-US" sz="2400" baseline="30000" dirty="0"/>
              <a:t>th</a:t>
            </a:r>
            <a:r>
              <a:rPr lang="en-IN" altLang="en-US" sz="2400" dirty="0"/>
              <a:t> day after declaration  of result, to reconcile the under stated amount of election expenses, if any.</a:t>
            </a:r>
          </a:p>
          <a:p>
            <a:pPr algn="just"/>
            <a:r>
              <a:rPr lang="en-IN" altLang="en-US" sz="2400" dirty="0"/>
              <a:t>The candidates should come prepared with their final accounts of election expenses and registers, etc.,</a:t>
            </a:r>
          </a:p>
          <a:p>
            <a:pPr algn="just"/>
            <a:r>
              <a:rPr lang="en-IN" altLang="en-US" sz="2400" dirty="0"/>
              <a:t>DEMC, after scrutinizing  the accounts, shall pass order in writing, giving detailed reasons in cases, where the differences could not be reconciled and serve it on the candidate/ agent on the same day, </a:t>
            </a:r>
          </a:p>
          <a:p>
            <a:pPr algn="just"/>
            <a:r>
              <a:rPr lang="en-IN" altLang="en-US" sz="2400" dirty="0"/>
              <a:t>If, candidate agrees, he may incorporate the same in his final accounts.  </a:t>
            </a:r>
            <a:r>
              <a:rPr lang="en-IN" altLang="en-US" sz="2400" b="1" i="1" u="sng" dirty="0" smtClean="0"/>
              <a:t>If not</a:t>
            </a:r>
            <a:r>
              <a:rPr lang="en-IN" altLang="en-US" sz="2400" dirty="0" smtClean="0"/>
              <a:t>, </a:t>
            </a:r>
            <a:r>
              <a:rPr lang="en-IN" altLang="en-US" sz="2400" dirty="0"/>
              <a:t>he may lodge his final accounts with DEO, with reasons for disagreement  giving letter to DEO.</a:t>
            </a:r>
          </a:p>
          <a:p>
            <a:pPr algn="just"/>
            <a:r>
              <a:rPr lang="en-IN" altLang="en-US" sz="2400" dirty="0"/>
              <a:t>If account lodged prior to this meeting, the candidate may revise his accounts within the statutory period of 30 days</a:t>
            </a:r>
          </a:p>
          <a:p>
            <a:endParaRPr lang="en-IN" altLang="en-US" b="1"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383" y="1206366"/>
            <a:ext cx="9981398" cy="738664"/>
          </a:xfrm>
          <a:prstGeom prst="rect">
            <a:avLst/>
          </a:prstGeom>
          <a:noFill/>
        </p:spPr>
        <p:txBody>
          <a:bodyPr wrap="square" rtlCol="0">
            <a:spAutoFit/>
          </a:bodyPr>
          <a:lstStyle/>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893" y="306862"/>
            <a:ext cx="1230031" cy="1214827"/>
          </a:xfrm>
          <a:prstGeom prst="rect">
            <a:avLst/>
          </a:prstGeom>
        </p:spPr>
      </p:pic>
      <p:sp>
        <p:nvSpPr>
          <p:cNvPr id="6" name="Title 1"/>
          <p:cNvSpPr txBox="1"/>
          <p:nvPr/>
        </p:nvSpPr>
        <p:spPr>
          <a:xfrm>
            <a:off x="1425388" y="210059"/>
            <a:ext cx="8552330" cy="605730"/>
          </a:xfrm>
          <a:prstGeom prst="rect">
            <a:avLst/>
          </a:prstGeom>
          <a:solidFill>
            <a:schemeClr val="bg1"/>
          </a:solidFill>
          <a:ln w="57150">
            <a:noFill/>
          </a:ln>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rgbClr val="000000"/>
                </a:solidFill>
                <a:effectLst/>
                <a:uLnTx/>
                <a:uFillTx/>
                <a:latin typeface="+mj-lt"/>
                <a:ea typeface="+mj-ea"/>
                <a:cs typeface="+mj-cs"/>
              </a:rPr>
              <a:t>Role of </a:t>
            </a:r>
            <a:r>
              <a:rPr lang="en-US" sz="3200" b="1" dirty="0">
                <a:solidFill>
                  <a:srgbClr val="000000"/>
                </a:solidFill>
                <a:latin typeface="+mj-lt"/>
                <a:ea typeface="+mj-ea"/>
                <a:cs typeface="+mj-cs"/>
              </a:rPr>
              <a:t>R</a:t>
            </a:r>
            <a:r>
              <a:rPr kumimoji="0" lang="en-US" sz="3200" b="1" i="0" u="none" strike="noStrike" kern="1200" cap="none" spc="0" normalizeH="0" baseline="0" noProof="0" dirty="0">
                <a:ln>
                  <a:noFill/>
                </a:ln>
                <a:solidFill>
                  <a:srgbClr val="000000"/>
                </a:solidFill>
                <a:effectLst/>
                <a:uLnTx/>
                <a:uFillTx/>
                <a:latin typeface="+mj-lt"/>
                <a:ea typeface="+mj-ea"/>
                <a:cs typeface="+mj-cs"/>
              </a:rPr>
              <a:t>O: </a:t>
            </a:r>
            <a:r>
              <a:rPr kumimoji="0" lang="en-US" sz="2800" b="1" i="0" u="none" strike="noStrike" kern="1200" cap="none" spc="0" normalizeH="0" baseline="0" noProof="0" dirty="0">
                <a:ln>
                  <a:noFill/>
                </a:ln>
                <a:solidFill>
                  <a:srgbClr val="000000"/>
                </a:solidFill>
                <a:effectLst/>
                <a:uLnTx/>
                <a:uFillTx/>
                <a:latin typeface="+mj-lt"/>
                <a:ea typeface="+mj-ea"/>
                <a:cs typeface="+mj-cs"/>
              </a:rPr>
              <a:t>Before Announcement</a:t>
            </a:r>
            <a:endParaRPr kumimoji="0" lang="en-IN" sz="3200" b="1" i="0" u="none" strike="noStrike" kern="1200" cap="none" spc="0" normalizeH="0" baseline="0" noProof="0" dirty="0">
              <a:ln>
                <a:noFill/>
              </a:ln>
              <a:solidFill>
                <a:srgbClr val="000000"/>
              </a:solidFill>
              <a:effectLst/>
              <a:uLnTx/>
              <a:uFillTx/>
              <a:latin typeface="+mj-lt"/>
              <a:ea typeface="+mj-ea"/>
              <a:cs typeface="+mj-cs"/>
            </a:endParaRPr>
          </a:p>
        </p:txBody>
      </p:sp>
      <p:sp>
        <p:nvSpPr>
          <p:cNvPr id="8" name="Content Placeholder 2"/>
          <p:cNvSpPr txBox="1"/>
          <p:nvPr/>
        </p:nvSpPr>
        <p:spPr>
          <a:xfrm>
            <a:off x="904876" y="1176339"/>
            <a:ext cx="10076889" cy="4911725"/>
          </a:xfrm>
          <a:prstGeom prst="rect">
            <a:avLst/>
          </a:prstGeom>
        </p:spPr>
        <p:txBody>
          <a:bodyPr/>
          <a:lstStyle/>
          <a:p>
            <a:pPr marL="457200" indent="-457200">
              <a:buAutoNum type="arabicPeriod"/>
            </a:pPr>
            <a:r>
              <a:rPr lang="en-US" sz="2000" dirty="0"/>
              <a:t>To have the updated list of all the disqualified candidates, who have incurred disqualification </a:t>
            </a:r>
            <a:r>
              <a:rPr lang="en-US" sz="2000" dirty="0" smtClean="0">
                <a:solidFill>
                  <a:srgbClr val="FF0000"/>
                </a:solidFill>
              </a:rPr>
              <a:t>S </a:t>
            </a:r>
            <a:r>
              <a:rPr lang="en-US" sz="2000" dirty="0">
                <a:solidFill>
                  <a:srgbClr val="FF0000"/>
                </a:solidFill>
              </a:rPr>
              <a:t>8A and 11A (b) </a:t>
            </a:r>
            <a:r>
              <a:rPr lang="en-US" sz="2000" dirty="0"/>
              <a:t>(for corrupt practices) and </a:t>
            </a:r>
            <a:r>
              <a:rPr lang="en-US" sz="2000" dirty="0" smtClean="0">
                <a:solidFill>
                  <a:srgbClr val="FF0000"/>
                </a:solidFill>
              </a:rPr>
              <a:t>S 10 </a:t>
            </a:r>
            <a:r>
              <a:rPr lang="en-US" sz="2000" dirty="0">
                <a:solidFill>
                  <a:srgbClr val="FF0000"/>
                </a:solidFill>
              </a:rPr>
              <a:t>A </a:t>
            </a:r>
            <a:r>
              <a:rPr lang="en-US" sz="2000" dirty="0"/>
              <a:t>(failure to lodge the account of election expenses in time and manner) of the </a:t>
            </a:r>
            <a:r>
              <a:rPr lang="en-US" sz="2000" dirty="0" smtClean="0">
                <a:solidFill>
                  <a:srgbClr val="FF0000"/>
                </a:solidFill>
              </a:rPr>
              <a:t>RPA, </a:t>
            </a:r>
            <a:r>
              <a:rPr lang="en-US" sz="2000" dirty="0">
                <a:solidFill>
                  <a:srgbClr val="FF0000"/>
                </a:solidFill>
              </a:rPr>
              <a:t>1951</a:t>
            </a:r>
            <a:r>
              <a:rPr lang="en-US" sz="2000" dirty="0"/>
              <a:t>, which may also be viewed on Commission’s website www.eci.gov.in </a:t>
            </a:r>
          </a:p>
          <a:p>
            <a:pPr marL="457200" indent="-457200">
              <a:buAutoNum type="arabicPeriod"/>
            </a:pPr>
            <a:r>
              <a:rPr lang="en-US" sz="2000" dirty="0"/>
              <a:t>To ensure that the following formats are ready at the o/o the RO: </a:t>
            </a:r>
          </a:p>
          <a:p>
            <a:pPr marL="514350" lvl="0" indent="-514350">
              <a:buFont typeface="+mj-lt"/>
              <a:buAutoNum type="romanUcPeriod"/>
            </a:pPr>
            <a:r>
              <a:rPr lang="en-US" sz="2000" dirty="0"/>
              <a:t>Election Expenditure Register of the candidates (duly serial numbered comprising of Bank Register, Cash Register, Day to Day Account Register, Abstract Statement (Part I to Part IV) along with Schedules 1 to 11, Format of Affidavit and Acknowledgement. </a:t>
            </a:r>
          </a:p>
          <a:p>
            <a:pPr marL="514350" lvl="0" indent="-514350">
              <a:buFont typeface="+mj-lt"/>
              <a:buAutoNum type="romanUcPeriod"/>
            </a:pPr>
            <a:r>
              <a:rPr lang="en-US" sz="2000" dirty="0"/>
              <a:t>Shadow Observation Register </a:t>
            </a:r>
          </a:p>
          <a:p>
            <a:pPr marL="514350" lvl="0" indent="-514350">
              <a:buFont typeface="+mj-lt"/>
              <a:buAutoNum type="romanUcPeriod"/>
            </a:pPr>
            <a:r>
              <a:rPr lang="en-US" sz="2000" dirty="0"/>
              <a:t>Video Cue Sheet </a:t>
            </a:r>
          </a:p>
          <a:p>
            <a:pPr marL="514350" lvl="0" indent="-514350">
              <a:buFont typeface="+mj-lt"/>
              <a:buAutoNum type="romanUcPeriod"/>
            </a:pPr>
            <a:r>
              <a:rPr lang="en-US" sz="2000" dirty="0"/>
              <a:t>Reporting formats by Flying Squad/Static Surveillance Team </a:t>
            </a:r>
          </a:p>
          <a:p>
            <a:pPr marL="514350" lvl="0" indent="-514350">
              <a:buFont typeface="+mj-lt"/>
              <a:buAutoNum type="romanUcPeriod"/>
            </a:pPr>
            <a:r>
              <a:rPr lang="en-US" sz="2000" dirty="0"/>
              <a:t>Compendium of Election Expenditure guidelines in local language.</a:t>
            </a:r>
          </a:p>
          <a:p>
            <a:pPr marL="514350" lvl="0" indent="-514350">
              <a:buFont typeface="+mj-lt"/>
              <a:buAutoNum type="romanUcPeriod"/>
            </a:pPr>
            <a:r>
              <a:rPr lang="en-US" sz="2000" b="1" dirty="0">
                <a:solidFill>
                  <a:srgbClr val="0070C0"/>
                </a:solidFill>
              </a:rPr>
              <a:t>Form 26 </a:t>
            </a:r>
            <a:r>
              <a:rPr lang="en-US" sz="2000" dirty="0"/>
              <a:t>regarding criminal cases, assets and liabilities.</a:t>
            </a:r>
            <a:r>
              <a:rPr lang="en-US" sz="2800" dirty="0"/>
              <a:t> </a:t>
            </a:r>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US"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IN"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p:txBody>
      </p:sp>
      <p:sp>
        <p:nvSpPr>
          <p:cNvPr id="7" name="TextBox 6"/>
          <p:cNvSpPr txBox="1"/>
          <p:nvPr/>
        </p:nvSpPr>
        <p:spPr>
          <a:xfrm>
            <a:off x="9889588" y="628825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383" y="1206366"/>
            <a:ext cx="9981398" cy="738664"/>
          </a:xfrm>
          <a:prstGeom prst="rect">
            <a:avLst/>
          </a:prstGeom>
          <a:noFill/>
        </p:spPr>
        <p:txBody>
          <a:bodyPr wrap="square" rtlCol="0">
            <a:spAutoFit/>
          </a:bodyPr>
          <a:lstStyle/>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IN" dirty="0"/>
          </a:p>
        </p:txBody>
      </p:sp>
      <p:sp>
        <p:nvSpPr>
          <p:cNvPr id="6" name="Title 1"/>
          <p:cNvSpPr txBox="1"/>
          <p:nvPr/>
        </p:nvSpPr>
        <p:spPr>
          <a:xfrm>
            <a:off x="1425388" y="210059"/>
            <a:ext cx="8552330" cy="605730"/>
          </a:xfrm>
          <a:prstGeom prst="rect">
            <a:avLst/>
          </a:prstGeom>
          <a:solidFill>
            <a:schemeClr val="bg1"/>
          </a:solidFill>
          <a:ln w="57150">
            <a:noFill/>
          </a:ln>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US" sz="3200" b="1" i="0" u="none" strike="noStrike" kern="1200" cap="none" spc="0" normalizeH="0" baseline="0" noProof="0" dirty="0">
                <a:ln>
                  <a:noFill/>
                </a:ln>
                <a:solidFill>
                  <a:srgbClr val="000000"/>
                </a:solidFill>
                <a:effectLst/>
                <a:uLnTx/>
                <a:uFillTx/>
                <a:latin typeface="+mj-lt"/>
                <a:ea typeface="+mj-ea"/>
                <a:cs typeface="+mj-cs"/>
              </a:rPr>
              <a:t>Role of </a:t>
            </a:r>
            <a:r>
              <a:rPr lang="en-US" sz="3200" b="1" dirty="0">
                <a:solidFill>
                  <a:srgbClr val="000000"/>
                </a:solidFill>
                <a:latin typeface="+mj-lt"/>
                <a:ea typeface="+mj-ea"/>
                <a:cs typeface="+mj-cs"/>
              </a:rPr>
              <a:t>R</a:t>
            </a:r>
            <a:r>
              <a:rPr kumimoji="0" lang="en-US" sz="3200" b="1" i="0" u="none" strike="noStrike" kern="1200" cap="none" spc="0" normalizeH="0" baseline="0" noProof="0" dirty="0">
                <a:ln>
                  <a:noFill/>
                </a:ln>
                <a:solidFill>
                  <a:srgbClr val="000000"/>
                </a:solidFill>
                <a:effectLst/>
                <a:uLnTx/>
                <a:uFillTx/>
                <a:latin typeface="+mj-lt"/>
                <a:ea typeface="+mj-ea"/>
                <a:cs typeface="+mj-cs"/>
              </a:rPr>
              <a:t>O: </a:t>
            </a:r>
            <a:r>
              <a:rPr kumimoji="0" lang="en-US" sz="2800" b="1" i="0" u="none" strike="noStrike" kern="1200" cap="none" spc="0" normalizeH="0" baseline="0" noProof="0" dirty="0">
                <a:ln>
                  <a:noFill/>
                </a:ln>
                <a:solidFill>
                  <a:srgbClr val="000000"/>
                </a:solidFill>
                <a:effectLst/>
                <a:uLnTx/>
                <a:uFillTx/>
                <a:latin typeface="+mj-lt"/>
                <a:ea typeface="+mj-ea"/>
                <a:cs typeface="+mj-cs"/>
              </a:rPr>
              <a:t>Before </a:t>
            </a:r>
            <a:r>
              <a:rPr kumimoji="0" lang="en-US" sz="2800" b="1" i="0" u="none" strike="noStrike" kern="1200" cap="none" spc="0" normalizeH="0" baseline="0" noProof="0" dirty="0" smtClean="0">
                <a:ln>
                  <a:noFill/>
                </a:ln>
                <a:solidFill>
                  <a:srgbClr val="000000"/>
                </a:solidFill>
                <a:effectLst/>
                <a:uLnTx/>
                <a:uFillTx/>
                <a:latin typeface="+mj-lt"/>
                <a:ea typeface="+mj-ea"/>
                <a:cs typeface="+mj-cs"/>
              </a:rPr>
              <a:t>Announcement – contd.</a:t>
            </a:r>
            <a:endParaRPr kumimoji="0" lang="en-IN" sz="3200" b="1" i="0" u="none" strike="noStrike" kern="1200" cap="none" spc="0" normalizeH="0" baseline="0" noProof="0" dirty="0">
              <a:ln>
                <a:noFill/>
              </a:ln>
              <a:solidFill>
                <a:srgbClr val="000000"/>
              </a:solidFill>
              <a:effectLst/>
              <a:uLnTx/>
              <a:uFillTx/>
              <a:latin typeface="+mj-lt"/>
              <a:ea typeface="+mj-ea"/>
              <a:cs typeface="+mj-cs"/>
            </a:endParaRPr>
          </a:p>
        </p:txBody>
      </p:sp>
      <p:sp>
        <p:nvSpPr>
          <p:cNvPr id="8" name="Content Placeholder 2"/>
          <p:cNvSpPr txBox="1"/>
          <p:nvPr/>
        </p:nvSpPr>
        <p:spPr>
          <a:xfrm>
            <a:off x="904876" y="1176339"/>
            <a:ext cx="10076889" cy="5385826"/>
          </a:xfrm>
          <a:prstGeom prst="rect">
            <a:avLst/>
          </a:prstGeom>
        </p:spPr>
        <p:txBody>
          <a:bodyPr/>
          <a:lstStyle/>
          <a:p>
            <a:pPr marL="457200" indent="-457200">
              <a:buFont typeface="+mj-lt"/>
              <a:buAutoNum type="arabicPeriod" startAt="3"/>
            </a:pPr>
            <a:r>
              <a:rPr lang="en-US" sz="2200" dirty="0"/>
              <a:t>To identify Expenditure Sensitive Pockets (ESPs), in the Constituency on the basis of level of development, literacy and complaints received during the last Assembly elections and to report to Commission.</a:t>
            </a:r>
            <a:endParaRPr lang="en-US" sz="1200" dirty="0"/>
          </a:p>
          <a:p>
            <a:pPr marL="457200" indent="-457200">
              <a:buFont typeface="+mj-lt"/>
              <a:buAutoNum type="arabicPeriod" startAt="3"/>
            </a:pPr>
            <a:r>
              <a:rPr lang="en-US" sz="2200" dirty="0"/>
              <a:t>To identify the Master Trainers of State Police and State Excise Department of the district for Expenditure Monitoring Team. </a:t>
            </a:r>
            <a:endParaRPr lang="en-US" sz="1200" dirty="0"/>
          </a:p>
          <a:p>
            <a:pPr marL="457200" indent="-457200">
              <a:buFont typeface="+mj-lt"/>
              <a:buAutoNum type="arabicPeriod" startAt="3"/>
            </a:pPr>
            <a:r>
              <a:rPr lang="en-US" sz="2200" dirty="0"/>
              <a:t>To pursue all pending cases of last election, where FIR was filed and take them to their logical conclusion. </a:t>
            </a:r>
          </a:p>
          <a:p>
            <a:pPr marL="457200" indent="-457200">
              <a:buFont typeface="+mj-lt"/>
              <a:buAutoNum type="arabicPeriod" startAt="3"/>
            </a:pPr>
            <a:r>
              <a:rPr lang="en-US" sz="2200" dirty="0"/>
              <a:t>To identify officers who will be notified as Executive Magistrate for the Flying Squad/ Static Surveillance Team. </a:t>
            </a:r>
            <a:endParaRPr lang="en-US" sz="1200" dirty="0"/>
          </a:p>
          <a:p>
            <a:pPr marL="457200" indent="-457200">
              <a:buFont typeface="+mj-lt"/>
              <a:buAutoNum type="arabicPeriod" startAt="3"/>
            </a:pPr>
            <a:r>
              <a:rPr lang="en-US" sz="2200" dirty="0"/>
              <a:t>To prepare plan for training of all manpower to be deployed in Expenditure Monitoring Teams in 2/3 phases. </a:t>
            </a:r>
          </a:p>
          <a:p>
            <a:pPr marL="457200" indent="-457200">
              <a:buFont typeface="+mj-lt"/>
              <a:buAutoNum type="arabicPeriod" startAt="3"/>
            </a:pPr>
            <a:r>
              <a:rPr lang="en-US" sz="2400" dirty="0"/>
              <a:t>To arrange vehicles for all teams and the logistics. </a:t>
            </a:r>
          </a:p>
          <a:p>
            <a:pPr marL="457200" indent="-457200">
              <a:buFont typeface="+mj-lt"/>
              <a:buAutoNum type="arabicPeriod" startAt="3"/>
            </a:pPr>
            <a:r>
              <a:rPr lang="en-US" sz="2400" dirty="0"/>
              <a:t>To interact with BAGs and sensitize them about their role in ethical voting campaign and provide information on malpractices during elections. </a:t>
            </a:r>
          </a:p>
          <a:p>
            <a:endParaRPr lang="en-US" sz="2200" dirty="0"/>
          </a:p>
          <a:p>
            <a:pPr marL="342900" marR="0" lvl="0" indent="-342900" algn="just" defTabSz="457200" rtl="0" eaLnBrk="1" fontAlgn="auto" latinLnBrk="0" hangingPunct="1">
              <a:lnSpc>
                <a:spcPct val="81000"/>
              </a:lnSpc>
              <a:spcBef>
                <a:spcPts val="1000"/>
              </a:spcBef>
              <a:spcAft>
                <a:spcPts val="0"/>
              </a:spcAft>
              <a:buClr>
                <a:schemeClr val="accent1"/>
              </a:buClr>
              <a:buSzPct val="80000"/>
              <a:defRPr/>
            </a:pPr>
            <a:endParaRPr kumimoji="0" lang="en-US"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IN"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87</a:t>
            </a:fld>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383" y="1206366"/>
            <a:ext cx="9981398" cy="738664"/>
          </a:xfrm>
          <a:prstGeom prst="rect">
            <a:avLst/>
          </a:prstGeom>
          <a:noFill/>
        </p:spPr>
        <p:txBody>
          <a:bodyPr wrap="square" rtlCol="0">
            <a:spAutoFit/>
          </a:bodyPr>
          <a:lstStyle/>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IN" dirty="0"/>
          </a:p>
        </p:txBody>
      </p:sp>
      <p:sp>
        <p:nvSpPr>
          <p:cNvPr id="6" name="Title 1"/>
          <p:cNvSpPr txBox="1"/>
          <p:nvPr/>
        </p:nvSpPr>
        <p:spPr>
          <a:xfrm>
            <a:off x="1434353" y="461071"/>
            <a:ext cx="8552330" cy="605730"/>
          </a:xfrm>
          <a:prstGeom prst="rect">
            <a:avLst/>
          </a:prstGeom>
          <a:solidFill>
            <a:schemeClr val="bg1"/>
          </a:solidFill>
          <a:ln w="57150">
            <a:noFill/>
          </a:ln>
        </p:spPr>
        <p:txBody>
          <a:bodyPr vert="horz" lIns="91440" tIns="45720" rIns="91440" bIns="45720" rtlCol="0" anchor="t">
            <a:noAutofit/>
          </a:bodyPr>
          <a:lstStyle/>
          <a:p>
            <a:pPr lvl="0" algn="ctr">
              <a:spcBef>
                <a:spcPct val="0"/>
              </a:spcBef>
              <a:defRPr/>
            </a:pPr>
            <a:r>
              <a:rPr kumimoji="0" lang="en-US" sz="3200" b="1" i="0" u="none" strike="noStrike" kern="1200" cap="none" spc="0" normalizeH="0" baseline="0" noProof="0" dirty="0">
                <a:ln>
                  <a:noFill/>
                </a:ln>
                <a:solidFill>
                  <a:srgbClr val="000000"/>
                </a:solidFill>
                <a:effectLst/>
                <a:uLnTx/>
                <a:uFillTx/>
                <a:latin typeface="+mj-lt"/>
                <a:ea typeface="+mj-ea"/>
                <a:cs typeface="+mj-cs"/>
              </a:rPr>
              <a:t>Role of </a:t>
            </a:r>
            <a:r>
              <a:rPr lang="en-US" sz="3200" b="1" dirty="0">
                <a:solidFill>
                  <a:srgbClr val="000000"/>
                </a:solidFill>
                <a:latin typeface="+mj-lt"/>
                <a:ea typeface="+mj-ea"/>
                <a:cs typeface="+mj-cs"/>
              </a:rPr>
              <a:t>R</a:t>
            </a:r>
            <a:r>
              <a:rPr kumimoji="0" lang="en-US" sz="3200" b="1" i="0" u="none" strike="noStrike" kern="1200" cap="none" spc="0" normalizeH="0" baseline="0" noProof="0" dirty="0">
                <a:ln>
                  <a:noFill/>
                </a:ln>
                <a:solidFill>
                  <a:srgbClr val="000000"/>
                </a:solidFill>
                <a:effectLst/>
                <a:uLnTx/>
                <a:uFillTx/>
                <a:latin typeface="+mj-lt"/>
                <a:ea typeface="+mj-ea"/>
                <a:cs typeface="+mj-cs"/>
              </a:rPr>
              <a:t>O: </a:t>
            </a:r>
            <a:r>
              <a:rPr lang="en-US" sz="2800" dirty="0">
                <a:solidFill>
                  <a:srgbClr val="000000"/>
                </a:solidFill>
                <a:latin typeface="+mj-lt"/>
              </a:rPr>
              <a:t>After announcement of election </a:t>
            </a:r>
            <a:endParaRPr kumimoji="0" lang="en-IN" sz="3200" b="1" i="0" u="none" strike="noStrike" kern="1200" cap="none" spc="0" normalizeH="0" baseline="0" noProof="0" dirty="0">
              <a:ln>
                <a:noFill/>
              </a:ln>
              <a:solidFill>
                <a:srgbClr val="000000"/>
              </a:solidFill>
              <a:effectLst/>
              <a:uLnTx/>
              <a:uFillTx/>
              <a:latin typeface="+mj-lt"/>
              <a:ea typeface="+mj-ea"/>
              <a:cs typeface="+mj-cs"/>
            </a:endParaRPr>
          </a:p>
        </p:txBody>
      </p:sp>
      <p:sp>
        <p:nvSpPr>
          <p:cNvPr id="8" name="Content Placeholder 2"/>
          <p:cNvSpPr txBox="1"/>
          <p:nvPr/>
        </p:nvSpPr>
        <p:spPr>
          <a:xfrm>
            <a:off x="904876" y="1176339"/>
            <a:ext cx="10076889" cy="4911725"/>
          </a:xfrm>
          <a:prstGeom prst="rect">
            <a:avLst/>
          </a:prstGeom>
        </p:spPr>
        <p:txBody>
          <a:bodyPr/>
          <a:lstStyle/>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US" altLang="en-US" sz="2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mn-cs"/>
            </a:endParaRPr>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IN" altLang="en-US" sz="2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mn-cs"/>
            </a:endParaRPr>
          </a:p>
        </p:txBody>
      </p:sp>
      <p:sp>
        <p:nvSpPr>
          <p:cNvPr id="7" name="Rectangle 6"/>
          <p:cNvSpPr/>
          <p:nvPr/>
        </p:nvSpPr>
        <p:spPr>
          <a:xfrm>
            <a:off x="1228165" y="1685365"/>
            <a:ext cx="9493623" cy="3416320"/>
          </a:xfrm>
          <a:prstGeom prst="rect">
            <a:avLst/>
          </a:prstGeom>
        </p:spPr>
        <p:txBody>
          <a:bodyPr wrap="square">
            <a:spAutoFit/>
          </a:bodyPr>
          <a:lstStyle/>
          <a:p>
            <a:pPr marL="457200" indent="-457200">
              <a:buFont typeface="+mj-lt"/>
              <a:buAutoNum type="arabicPeriod"/>
            </a:pPr>
            <a:r>
              <a:rPr lang="en-US" sz="2400" dirty="0"/>
              <a:t>To ensure that FS, VST, VVT, MCMC and Accounting team are functional from the date of announcement of election. </a:t>
            </a:r>
          </a:p>
          <a:p>
            <a:pPr marL="457200" indent="-457200">
              <a:buFont typeface="+mj-lt"/>
              <a:buAutoNum type="arabicPeriod"/>
            </a:pPr>
            <a:r>
              <a:rPr lang="en-US" sz="2400" dirty="0"/>
              <a:t>To ensure that GPRS is fitted in all FS/SST vehicles and the Flying Squads shall attend both the MCC cases and expenditure related cases within ½ an hour of receipt of complaint. </a:t>
            </a:r>
          </a:p>
          <a:p>
            <a:pPr marL="457200" indent="-457200">
              <a:buFont typeface="+mj-lt"/>
              <a:buAutoNum type="arabicPeriod"/>
            </a:pPr>
            <a:r>
              <a:rPr lang="en-US" sz="2400" dirty="0"/>
              <a:t>The expenses incurred by the political parties shall be observed from the date of announcement of election till completion of election and reported to CEO party wise, after declaration of result. </a:t>
            </a:r>
          </a:p>
          <a:p>
            <a:pPr marL="457200" indent="-457200">
              <a:buFont typeface="+mj-lt"/>
              <a:buAutoNum type="arabicPeriod"/>
            </a:pPr>
            <a:r>
              <a:rPr lang="en-US" sz="2400" dirty="0"/>
              <a:t>To file FIR in appropriate cases, as detected by FS, SST or EO. </a:t>
            </a:r>
          </a:p>
        </p:txBody>
      </p:sp>
      <p:sp>
        <p:nvSpPr>
          <p:cNvPr id="2" name="Slide Number Placeholder 1"/>
          <p:cNvSpPr>
            <a:spLocks noGrp="1"/>
          </p:cNvSpPr>
          <p:nvPr>
            <p:ph type="sldNum" sz="quarter" idx="12"/>
          </p:nvPr>
        </p:nvSpPr>
        <p:spPr/>
        <p:txBody>
          <a:bodyPr/>
          <a:lstStyle/>
          <a:p>
            <a:fld id="{D57F1E4F-1CFF-5643-939E-217C01CDF565}" type="slidenum">
              <a:rPr lang="en-US" smtClean="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383" y="1206366"/>
            <a:ext cx="9981398" cy="738664"/>
          </a:xfrm>
          <a:prstGeom prst="rect">
            <a:avLst/>
          </a:prstGeom>
          <a:noFill/>
        </p:spPr>
        <p:txBody>
          <a:bodyPr wrap="square" rtlCol="0">
            <a:spAutoFit/>
          </a:bodyPr>
          <a:lstStyle/>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IN" dirty="0"/>
          </a:p>
        </p:txBody>
      </p:sp>
      <p:sp>
        <p:nvSpPr>
          <p:cNvPr id="6" name="Title 1"/>
          <p:cNvSpPr txBox="1"/>
          <p:nvPr/>
        </p:nvSpPr>
        <p:spPr>
          <a:xfrm>
            <a:off x="1425388" y="210059"/>
            <a:ext cx="8552330" cy="605730"/>
          </a:xfrm>
          <a:prstGeom prst="rect">
            <a:avLst/>
          </a:prstGeom>
          <a:solidFill>
            <a:schemeClr val="bg1"/>
          </a:solidFill>
          <a:ln w="57150">
            <a:noFill/>
          </a:ln>
        </p:spPr>
        <p:txBody>
          <a:bodyPr vert="horz" lIns="91440" tIns="45720" rIns="91440" bIns="45720" rtlCol="0" anchor="t">
            <a:noAutofit/>
          </a:bodyPr>
          <a:lstStyle/>
          <a:p>
            <a:pPr lvl="0" algn="ctr">
              <a:spcBef>
                <a:spcPct val="0"/>
              </a:spcBef>
              <a:defRPr/>
            </a:pPr>
            <a:r>
              <a:rPr kumimoji="0" lang="en-US" sz="3200" b="1" i="0" u="none" strike="noStrike" kern="1200" cap="none" spc="0" normalizeH="0" baseline="0" noProof="0" dirty="0">
                <a:ln>
                  <a:noFill/>
                </a:ln>
                <a:solidFill>
                  <a:srgbClr val="000000"/>
                </a:solidFill>
                <a:effectLst/>
                <a:uLnTx/>
                <a:uFillTx/>
                <a:latin typeface="+mj-lt"/>
                <a:ea typeface="+mj-ea"/>
                <a:cs typeface="+mj-cs"/>
              </a:rPr>
              <a:t>Role of </a:t>
            </a:r>
            <a:r>
              <a:rPr lang="en-US" sz="3200" b="1" dirty="0">
                <a:solidFill>
                  <a:srgbClr val="000000"/>
                </a:solidFill>
                <a:latin typeface="+mj-lt"/>
                <a:ea typeface="+mj-ea"/>
                <a:cs typeface="+mj-cs"/>
              </a:rPr>
              <a:t>R</a:t>
            </a:r>
            <a:r>
              <a:rPr kumimoji="0" lang="en-US" sz="3200" b="1" i="0" u="none" strike="noStrike" kern="1200" cap="none" spc="0" normalizeH="0" baseline="0" noProof="0" dirty="0">
                <a:ln>
                  <a:noFill/>
                </a:ln>
                <a:solidFill>
                  <a:srgbClr val="000000"/>
                </a:solidFill>
                <a:effectLst/>
                <a:uLnTx/>
                <a:uFillTx/>
                <a:latin typeface="+mj-lt"/>
                <a:ea typeface="+mj-ea"/>
                <a:cs typeface="+mj-cs"/>
              </a:rPr>
              <a:t>O: </a:t>
            </a:r>
            <a:r>
              <a:rPr lang="en-US" sz="2400" dirty="0">
                <a:solidFill>
                  <a:srgbClr val="000000"/>
                </a:solidFill>
                <a:latin typeface="+mj-lt"/>
              </a:rPr>
              <a:t>After issuance of notification of elections</a:t>
            </a:r>
            <a:endParaRPr kumimoji="0" lang="en-IN" sz="3200" b="1" i="0" u="none" strike="noStrike" kern="1200" cap="none" spc="0" normalizeH="0" baseline="0" noProof="0" dirty="0">
              <a:ln>
                <a:noFill/>
              </a:ln>
              <a:solidFill>
                <a:srgbClr val="000000"/>
              </a:solidFill>
              <a:effectLst/>
              <a:uLnTx/>
              <a:uFillTx/>
              <a:latin typeface="+mj-lt"/>
              <a:ea typeface="+mj-ea"/>
              <a:cs typeface="+mj-cs"/>
            </a:endParaRPr>
          </a:p>
        </p:txBody>
      </p:sp>
      <p:sp>
        <p:nvSpPr>
          <p:cNvPr id="8" name="Content Placeholder 2"/>
          <p:cNvSpPr txBox="1"/>
          <p:nvPr/>
        </p:nvSpPr>
        <p:spPr>
          <a:xfrm>
            <a:off x="904876" y="1176339"/>
            <a:ext cx="10076889" cy="4911725"/>
          </a:xfrm>
          <a:prstGeom prst="rect">
            <a:avLst/>
          </a:prstGeom>
        </p:spPr>
        <p:txBody>
          <a:bodyPr/>
          <a:lstStyle/>
          <a:p>
            <a:pPr marL="457200" indent="-457200">
              <a:buFont typeface="+mj-lt"/>
              <a:buAutoNum type="arabicPeriod"/>
            </a:pPr>
            <a:r>
              <a:rPr lang="en-US" sz="2000" dirty="0"/>
              <a:t>To ensure that SSTs are functional from the date of issue of notification. </a:t>
            </a:r>
          </a:p>
          <a:p>
            <a:pPr marL="457200" indent="-457200">
              <a:buFont typeface="+mj-lt"/>
              <a:buAutoNum type="arabicPeriod"/>
            </a:pPr>
            <a:r>
              <a:rPr lang="en-US" sz="2000" dirty="0"/>
              <a:t>Take note of the list of Star Campaigners received by the CEO and ECI within 7 days of notification of election. </a:t>
            </a:r>
          </a:p>
          <a:p>
            <a:pPr marL="457200" indent="-457200">
              <a:buFont typeface="+mj-lt"/>
              <a:buAutoNum type="arabicPeriod"/>
            </a:pPr>
            <a:r>
              <a:rPr lang="en-US" sz="2000" dirty="0"/>
              <a:t>To scan the affidavit of assets and liabilities submitted by the candidates and upload on to the CEO’s website within 24 hours of its receipt. </a:t>
            </a:r>
          </a:p>
          <a:p>
            <a:pPr marL="457200" indent="-457200">
              <a:buFont typeface="+mj-lt"/>
              <a:buAutoNum type="arabicPeriod"/>
            </a:pPr>
            <a:r>
              <a:rPr lang="en-US" sz="2000" dirty="0"/>
              <a:t>To hold a meeting of all the candidates or agents immediately after the allotment of symbols to explain the process of expenditure monitoring, legal provisions relating to election expenditure and consequences of non-compliance of these provisions. </a:t>
            </a:r>
          </a:p>
          <a:p>
            <a:pPr marL="457200" indent="-457200">
              <a:buFont typeface="+mj-lt"/>
              <a:buAutoNum type="arabicPeriod"/>
            </a:pPr>
            <a:r>
              <a:rPr lang="en-US" sz="2000" dirty="0"/>
              <a:t>Expenditure Register in prescribed format is ready to be handed over to the candidate </a:t>
            </a:r>
          </a:p>
          <a:p>
            <a:pPr marL="457200" indent="-457200">
              <a:buFont typeface="+mj-lt"/>
              <a:buAutoNum type="arabicPeriod"/>
            </a:pPr>
            <a:r>
              <a:rPr lang="en-US" sz="2000" dirty="0"/>
              <a:t>To notify date for inspection of accounts by the Expenditure Observer during the campaign period and issue notices to the defaulting candidates as directed by the Expenditure Observer. </a:t>
            </a:r>
          </a:p>
          <a:p>
            <a:pPr marL="457200" indent="-457200">
              <a:buFont typeface="+mj-lt"/>
              <a:buAutoNum type="arabicPeriod"/>
            </a:pPr>
            <a:r>
              <a:rPr lang="en-US" sz="2000" dirty="0"/>
              <a:t>To supervise complaint monitoring system and ensure that every complaint is enquired within 24 hours of its receipt. </a:t>
            </a:r>
          </a:p>
          <a:p>
            <a:pPr marL="514350" lvl="0" indent="-514350"/>
            <a:endParaRPr lang="en-US" sz="2800" dirty="0"/>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US"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IN"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p:txBody>
      </p:sp>
      <p:sp>
        <p:nvSpPr>
          <p:cNvPr id="7" name="TextBox 6"/>
          <p:cNvSpPr txBox="1"/>
          <p:nvPr/>
        </p:nvSpPr>
        <p:spPr>
          <a:xfrm>
            <a:off x="9889588" y="628825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89</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YPES OF ELECTION EXPENDITURE"/>
          <p:cNvSpPr txBox="1">
            <a:spLocks noGrp="1"/>
          </p:cNvSpPr>
          <p:nvPr>
            <p:ph type="title" idx="4294967295"/>
          </p:nvPr>
        </p:nvSpPr>
        <p:spPr>
          <a:xfrm>
            <a:off x="2007886" y="524057"/>
            <a:ext cx="7315200" cy="519113"/>
          </a:xfrm>
          <a:prstGeom prst="rect">
            <a:avLst/>
          </a:prstGeom>
          <a:solidFill>
            <a:schemeClr val="bg1"/>
          </a:solidFill>
          <a:ln w="76200">
            <a:noFill/>
          </a:ln>
        </p:spPr>
        <p:txBody>
          <a:bodyPr>
            <a:normAutofit fontScale="90000"/>
          </a:bodyPr>
          <a:lstStyle>
            <a:lvl1pPr algn="ctr">
              <a:defRPr sz="3600">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IN" sz="3100" b="1" dirty="0" smtClean="0">
                <a:latin typeface="Calibri" panose="020F0502020204030204" pitchFamily="34" charset="0"/>
                <a:ea typeface="Calibri" panose="020F0502020204030204" pitchFamily="34" charset="0"/>
                <a:cs typeface="Calibri" panose="020F0502020204030204" pitchFamily="34" charset="0"/>
              </a:rPr>
              <a:t>Types of election expenditure </a:t>
            </a:r>
            <a:endParaRPr lang="en-IN" sz="31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p:cNvGrpSpPr/>
          <p:nvPr/>
        </p:nvGrpSpPr>
        <p:grpSpPr>
          <a:xfrm>
            <a:off x="1548170" y="1859976"/>
            <a:ext cx="3986506" cy="2071693"/>
            <a:chOff x="-1" y="-1"/>
            <a:chExt cx="4032126" cy="2071691"/>
          </a:xfrm>
        </p:grpSpPr>
        <p:sp>
          <p:nvSpPr>
            <p:cNvPr id="89" name="Rectangle"/>
            <p:cNvSpPr/>
            <p:nvPr/>
          </p:nvSpPr>
          <p:spPr>
            <a:xfrm>
              <a:off x="-1" y="-1"/>
              <a:ext cx="4000503" cy="2071691"/>
            </a:xfrm>
            <a:prstGeom prst="rect">
              <a:avLst/>
            </a:prstGeom>
            <a:solidFill>
              <a:srgbClr val="FFFFFF"/>
            </a:solidFill>
            <a:ln w="25400" cap="flat">
              <a:solidFill>
                <a:srgbClr val="BB6126"/>
              </a:solidFill>
              <a:prstDash val="solid"/>
              <a:round/>
            </a:ln>
            <a:effectLst/>
          </p:spPr>
          <p:txBody>
            <a:bodyPr wrap="square" lIns="45718" tIns="45718" rIns="45718" bIns="45718" numCol="1" anchor="ctr">
              <a:noAutofit/>
            </a:bodyPr>
            <a:lstStyle/>
            <a:p>
              <a:pPr>
                <a:defRPr sz="2400">
                  <a:solidFill>
                    <a:srgbClr val="00B050"/>
                  </a:solidFill>
                  <a:latin typeface="Century Schoolbook" panose="02040604050505020304"/>
                  <a:ea typeface="Century Schoolbook" panose="02040604050505020304"/>
                  <a:cs typeface="Century Schoolbook" panose="02040604050505020304"/>
                  <a:sym typeface="Century Schoolbook" panose="02040604050505020304"/>
                </a:defRPr>
              </a:pPr>
              <a:endParaRPr sz="2400"/>
            </a:p>
          </p:txBody>
        </p:sp>
        <p:sp>
          <p:nvSpPr>
            <p:cNvPr id="90" name="Legal Expenditure [public meetings, posters, banners, vehicles etc.]"/>
            <p:cNvSpPr txBox="1"/>
            <p:nvPr/>
          </p:nvSpPr>
          <p:spPr>
            <a:xfrm>
              <a:off x="31622" y="187869"/>
              <a:ext cx="4000503" cy="1200324"/>
            </a:xfrm>
            <a:prstGeom prst="rect">
              <a:avLst/>
            </a:prstGeom>
            <a:noFill/>
            <a:ln w="12700" cap="flat">
              <a:noFill/>
              <a:miter lim="400000"/>
            </a:ln>
            <a:effectLst/>
          </p:spPr>
          <p:txBody>
            <a:bodyPr wrap="square" lIns="45718" tIns="45718" rIns="45718" bIns="45718" numCol="1" anchor="ctr">
              <a:spAutoFit/>
            </a:bodyPr>
            <a:lstStyle/>
            <a:p>
              <a:pPr algn="ctr">
                <a:defRPr sz="2400" b="1">
                  <a:solidFill>
                    <a:srgbClr val="00B050"/>
                  </a:solidFill>
                  <a:latin typeface="Century Schoolbook" panose="02040604050505020304"/>
                  <a:ea typeface="Century Schoolbook" panose="02040604050505020304"/>
                  <a:cs typeface="Century Schoolbook" panose="02040604050505020304"/>
                  <a:sym typeface="Century Schoolbook" panose="02040604050505020304"/>
                </a:defRPr>
              </a:pPr>
              <a:r>
                <a:rPr sz="2400" u="sng">
                  <a:solidFill>
                    <a:srgbClr val="000000"/>
                  </a:solidFill>
                  <a:latin typeface="+mj-lt"/>
                </a:rPr>
                <a:t>Legal Expenditure </a:t>
              </a:r>
              <a:r>
                <a:rPr sz="2400">
                  <a:solidFill>
                    <a:srgbClr val="000000"/>
                  </a:solidFill>
                  <a:latin typeface="+mj-lt"/>
                </a:rPr>
                <a:t>[public meetings, posters, banners, vehicles etc.]</a:t>
              </a:r>
            </a:p>
          </p:txBody>
        </p:sp>
      </p:grpSp>
      <p:grpSp>
        <p:nvGrpSpPr>
          <p:cNvPr id="3" name="Group"/>
          <p:cNvGrpSpPr/>
          <p:nvPr/>
        </p:nvGrpSpPr>
        <p:grpSpPr>
          <a:xfrm>
            <a:off x="5753300" y="1832450"/>
            <a:ext cx="3924080" cy="2143128"/>
            <a:chOff x="-1" y="0"/>
            <a:chExt cx="4429296" cy="2143126"/>
          </a:xfrm>
        </p:grpSpPr>
        <p:sp>
          <p:nvSpPr>
            <p:cNvPr id="92" name="Rectangle"/>
            <p:cNvSpPr/>
            <p:nvPr/>
          </p:nvSpPr>
          <p:spPr>
            <a:xfrm>
              <a:off x="-1" y="0"/>
              <a:ext cx="4392615" cy="2143126"/>
            </a:xfrm>
            <a:prstGeom prst="rect">
              <a:avLst/>
            </a:prstGeom>
            <a:solidFill>
              <a:srgbClr val="FFFFFF"/>
            </a:solidFill>
            <a:ln w="25400" cap="flat">
              <a:solidFill>
                <a:srgbClr val="BB6126"/>
              </a:solidFill>
              <a:prstDash val="solid"/>
              <a:round/>
            </a:ln>
            <a:effectLst/>
          </p:spPr>
          <p:txBody>
            <a:bodyPr wrap="square" lIns="45718" tIns="45718" rIns="45718" bIns="45718" numCol="1" anchor="ctr">
              <a:noAutofit/>
            </a:bodyPr>
            <a:lstStyle/>
            <a:p>
              <a:pPr>
                <a:defRPr sz="2000">
                  <a:solidFill>
                    <a:srgbClr val="FF0000"/>
                  </a:solidFill>
                  <a:latin typeface="Century Schoolbook" panose="02040604050505020304"/>
                  <a:ea typeface="Century Schoolbook" panose="02040604050505020304"/>
                  <a:cs typeface="Century Schoolbook" panose="02040604050505020304"/>
                  <a:sym typeface="Century Schoolbook" panose="02040604050505020304"/>
                </a:defRPr>
              </a:pPr>
              <a:endParaRPr sz="2000"/>
            </a:p>
          </p:txBody>
        </p:sp>
        <p:sp>
          <p:nvSpPr>
            <p:cNvPr id="93" name="Illegal expenditure [Distribution of money, gifts, liquor or any other item among electors with the purpose of influencing them]"/>
            <p:cNvSpPr txBox="1"/>
            <p:nvPr/>
          </p:nvSpPr>
          <p:spPr>
            <a:xfrm>
              <a:off x="36680" y="86776"/>
              <a:ext cx="4392615" cy="2000542"/>
            </a:xfrm>
            <a:prstGeom prst="rect">
              <a:avLst/>
            </a:prstGeom>
            <a:noFill/>
            <a:ln w="12700" cap="flat">
              <a:noFill/>
              <a:miter lim="400000"/>
            </a:ln>
            <a:effectLst/>
          </p:spPr>
          <p:txBody>
            <a:bodyPr wrap="square" lIns="45718" tIns="45718" rIns="45718" bIns="45718" numCol="1" anchor="ctr">
              <a:spAutoFit/>
            </a:bodyPr>
            <a:lstStyle/>
            <a:p>
              <a:pPr algn="ctr">
                <a:defRPr sz="2400" b="1">
                  <a:solidFill>
                    <a:srgbClr val="FF0000"/>
                  </a:solidFill>
                  <a:latin typeface="Century Schoolbook" panose="02040604050505020304"/>
                  <a:ea typeface="Century Schoolbook" panose="02040604050505020304"/>
                  <a:cs typeface="Century Schoolbook" panose="02040604050505020304"/>
                  <a:sym typeface="Century Schoolbook" panose="02040604050505020304"/>
                </a:defRPr>
              </a:pPr>
              <a:r>
                <a:rPr sz="2400" u="sng">
                  <a:solidFill>
                    <a:schemeClr val="tx1">
                      <a:lumMod val="95000"/>
                      <a:lumOff val="5000"/>
                    </a:schemeClr>
                  </a:solidFill>
                  <a:latin typeface="+mj-lt"/>
                </a:rPr>
                <a:t>Illegal expenditure </a:t>
              </a:r>
              <a:r>
                <a:rPr sz="2000">
                  <a:solidFill>
                    <a:srgbClr val="000000"/>
                  </a:solidFill>
                </a:rPr>
                <a:t>[Distribution of money, gifts, liquor or any other item among electors with the purpose of influencing them]</a:t>
              </a:r>
            </a:p>
          </p:txBody>
        </p:sp>
      </p:grpSp>
      <p:grpSp>
        <p:nvGrpSpPr>
          <p:cNvPr id="4" name="Group"/>
          <p:cNvGrpSpPr/>
          <p:nvPr/>
        </p:nvGrpSpPr>
        <p:grpSpPr>
          <a:xfrm>
            <a:off x="1640039" y="4526028"/>
            <a:ext cx="3873122" cy="2143129"/>
            <a:chOff x="-124778" y="466407"/>
            <a:chExt cx="4125278" cy="2143128"/>
          </a:xfrm>
        </p:grpSpPr>
        <p:sp>
          <p:nvSpPr>
            <p:cNvPr id="95" name="Rectangle"/>
            <p:cNvSpPr/>
            <p:nvPr/>
          </p:nvSpPr>
          <p:spPr>
            <a:xfrm>
              <a:off x="0" y="466407"/>
              <a:ext cx="4000500" cy="2143128"/>
            </a:xfrm>
            <a:prstGeom prst="rect">
              <a:avLst/>
            </a:prstGeom>
            <a:solidFill>
              <a:srgbClr val="FFFFFF"/>
            </a:solidFill>
            <a:ln w="25400" cap="flat">
              <a:solidFill>
                <a:srgbClr val="BB6126"/>
              </a:solidFill>
              <a:prstDash val="solid"/>
              <a:round/>
            </a:ln>
            <a:effectLst/>
          </p:spPr>
          <p:txBody>
            <a:bodyPr wrap="square" lIns="45718" tIns="45718" rIns="45718" bIns="45718" numCol="1" anchor="ctr">
              <a:noAutofit/>
            </a:bodyPr>
            <a:lstStyle/>
            <a:p>
              <a:pPr>
                <a:defRPr sz="2000">
                  <a:latin typeface="Century Schoolbook" panose="02040604050505020304"/>
                  <a:ea typeface="Century Schoolbook" panose="02040604050505020304"/>
                  <a:cs typeface="Century Schoolbook" panose="02040604050505020304"/>
                  <a:sym typeface="Century Schoolbook" panose="02040604050505020304"/>
                </a:defRPr>
              </a:pPr>
              <a:endParaRPr sz="2000"/>
            </a:p>
          </p:txBody>
        </p:sp>
        <p:sp>
          <p:nvSpPr>
            <p:cNvPr id="96" name="Ceiling for…"/>
            <p:cNvSpPr txBox="1"/>
            <p:nvPr/>
          </p:nvSpPr>
          <p:spPr>
            <a:xfrm>
              <a:off x="-124778" y="968586"/>
              <a:ext cx="4125278" cy="1138769"/>
            </a:xfrm>
            <a:prstGeom prst="rect">
              <a:avLst/>
            </a:prstGeom>
            <a:noFill/>
            <a:ln w="12700" cap="flat">
              <a:noFill/>
              <a:miter lim="400000"/>
            </a:ln>
            <a:effectLst/>
          </p:spPr>
          <p:txBody>
            <a:bodyPr wrap="square" lIns="45718" tIns="45718" rIns="45718" bIns="45718" numCol="1" anchor="ctr">
              <a:spAutoFit/>
            </a:bodyPr>
            <a:lstStyle/>
            <a:p>
              <a:pPr>
                <a:defRPr sz="2400">
                  <a:latin typeface="Century Schoolbook" panose="02040604050505020304"/>
                  <a:ea typeface="Century Schoolbook" panose="02040604050505020304"/>
                  <a:cs typeface="Century Schoolbook" panose="02040604050505020304"/>
                  <a:sym typeface="Century Schoolbook" panose="02040604050505020304"/>
                </a:defRPr>
              </a:pPr>
              <a:endParaRPr sz="2400"/>
            </a:p>
            <a:p>
              <a:pPr algn="ctr">
                <a:defRPr sz="2400" b="1">
                  <a:latin typeface="Century Schoolbook" panose="02040604050505020304"/>
                  <a:ea typeface="Century Schoolbook" panose="02040604050505020304"/>
                  <a:cs typeface="Century Schoolbook" panose="02040604050505020304"/>
                  <a:sym typeface="Century Schoolbook" panose="02040604050505020304"/>
                </a:defRPr>
              </a:pPr>
              <a:r>
                <a:rPr sz="2400"/>
                <a:t> </a:t>
              </a:r>
            </a:p>
            <a:p>
              <a:pPr>
                <a:defRPr sz="2000">
                  <a:latin typeface="Century Schoolbook" panose="02040604050505020304"/>
                  <a:ea typeface="Century Schoolbook" panose="02040604050505020304"/>
                  <a:cs typeface="Century Schoolbook" panose="02040604050505020304"/>
                  <a:sym typeface="Century Schoolbook" panose="02040604050505020304"/>
                </a:defRPr>
              </a:pPr>
              <a:r>
                <a:rPr sz="2000"/>
                <a:t> </a:t>
              </a:r>
            </a:p>
          </p:txBody>
        </p:sp>
      </p:grpSp>
      <p:grpSp>
        <p:nvGrpSpPr>
          <p:cNvPr id="5" name="Group"/>
          <p:cNvGrpSpPr/>
          <p:nvPr/>
        </p:nvGrpSpPr>
        <p:grpSpPr>
          <a:xfrm>
            <a:off x="5665486" y="4510136"/>
            <a:ext cx="4106412" cy="2143123"/>
            <a:chOff x="-33294" y="80383"/>
            <a:chExt cx="4207004" cy="2143125"/>
          </a:xfrm>
        </p:grpSpPr>
        <p:sp>
          <p:nvSpPr>
            <p:cNvPr id="98" name="Rectangle"/>
            <p:cNvSpPr/>
            <p:nvPr/>
          </p:nvSpPr>
          <p:spPr>
            <a:xfrm>
              <a:off x="30332" y="80383"/>
              <a:ext cx="4143378" cy="2143125"/>
            </a:xfrm>
            <a:prstGeom prst="rect">
              <a:avLst/>
            </a:prstGeom>
            <a:solidFill>
              <a:srgbClr val="FFFFFF"/>
            </a:solidFill>
            <a:ln w="25400" cap="flat">
              <a:solidFill>
                <a:srgbClr val="BB6126"/>
              </a:solidFill>
              <a:prstDash val="solid"/>
              <a:round/>
            </a:ln>
            <a:effectLst/>
          </p:spPr>
          <p:txBody>
            <a:bodyPr wrap="square" lIns="45718" tIns="45718" rIns="45718" bIns="45718" numCol="1" anchor="ctr">
              <a:noAutofit/>
            </a:bodyPr>
            <a:lstStyle/>
            <a:p>
              <a:pPr algn="just">
                <a:defRPr sz="2400">
                  <a:latin typeface="Century Schoolbook" panose="02040604050505020304"/>
                  <a:ea typeface="Century Schoolbook" panose="02040604050505020304"/>
                  <a:cs typeface="Century Schoolbook" panose="02040604050505020304"/>
                  <a:sym typeface="Century Schoolbook" panose="02040604050505020304"/>
                </a:defRPr>
              </a:pPr>
              <a:endParaRPr sz="2400"/>
            </a:p>
          </p:txBody>
        </p:sp>
        <p:sp>
          <p:nvSpPr>
            <p:cNvPr id="99" name="Such type of expenditure of election expenses of the candidate needs to be stopped"/>
            <p:cNvSpPr txBox="1"/>
            <p:nvPr/>
          </p:nvSpPr>
          <p:spPr>
            <a:xfrm>
              <a:off x="-33294" y="347643"/>
              <a:ext cx="4143378" cy="1200326"/>
            </a:xfrm>
            <a:prstGeom prst="rect">
              <a:avLst/>
            </a:prstGeom>
            <a:noFill/>
            <a:ln w="12700" cap="flat">
              <a:noFill/>
              <a:miter lim="400000"/>
            </a:ln>
            <a:effectLst/>
          </p:spPr>
          <p:txBody>
            <a:bodyPr wrap="square" lIns="45718" tIns="45718" rIns="45718" bIns="45718" numCol="1" anchor="ctr">
              <a:spAutoFit/>
            </a:bodyPr>
            <a:lstStyle>
              <a:lvl1pPr algn="just">
                <a:defRPr sz="2400">
                  <a:latin typeface="Century Schoolbook" panose="02040604050505020304"/>
                  <a:ea typeface="Century Schoolbook" panose="02040604050505020304"/>
                  <a:cs typeface="Century Schoolbook" panose="02040604050505020304"/>
                  <a:sym typeface="Century Schoolbook" panose="02040604050505020304"/>
                </a:defRPr>
              </a:lvl1pPr>
            </a:lstStyle>
            <a:p>
              <a:pPr algn="ctr"/>
              <a:r>
                <a:rPr b="1">
                  <a:latin typeface="+mn-lt"/>
                </a:rPr>
                <a:t>Such type of expenditure </a:t>
              </a:r>
              <a:r>
                <a:rPr lang="en-US" b="1" dirty="0">
                  <a:latin typeface="+mn-lt"/>
                </a:rPr>
                <a:t>by</a:t>
              </a:r>
              <a:r>
                <a:rPr b="1">
                  <a:latin typeface="+mn-lt"/>
                </a:rPr>
                <a:t> the candidate needs to be stopped</a:t>
              </a:r>
            </a:p>
          </p:txBody>
        </p:sp>
      </p:grpSp>
      <p:sp>
        <p:nvSpPr>
          <p:cNvPr id="102" name="Election expenditure can be classified into two types on the basis of legal provisions"/>
          <p:cNvSpPr txBox="1"/>
          <p:nvPr/>
        </p:nvSpPr>
        <p:spPr>
          <a:xfrm>
            <a:off x="2858712" y="1135725"/>
            <a:ext cx="4936560" cy="461661"/>
          </a:xfrm>
          <a:prstGeom prst="rect">
            <a:avLst/>
          </a:prstGeom>
          <a:noFill/>
          <a:ln w="12700" cap="flat">
            <a:noFill/>
            <a:miter lim="400000"/>
          </a:ln>
          <a:effectLst/>
        </p:spPr>
        <p:txBody>
          <a:bodyPr wrap="square" lIns="45718" tIns="45718" rIns="45718" bIns="45718" numCol="1" anchor="ctr">
            <a:spAutoFit/>
          </a:bodyPr>
          <a:lstStyle>
            <a:lvl1pPr>
              <a:defRPr sz="2400">
                <a:latin typeface="Century Schoolbook" panose="02040604050505020304"/>
                <a:ea typeface="Century Schoolbook" panose="02040604050505020304"/>
                <a:cs typeface="Century Schoolbook" panose="02040604050505020304"/>
                <a:sym typeface="Century Schoolbook" panose="02040604050505020304"/>
              </a:defRPr>
            </a:lvl1pPr>
          </a:lstStyle>
          <a:p>
            <a:pPr algn="ctr"/>
            <a:endParaRPr/>
          </a:p>
        </p:txBody>
      </p:sp>
      <p:sp>
        <p:nvSpPr>
          <p:cNvPr id="104" name="Connection Line"/>
          <p:cNvSpPr/>
          <p:nvPr/>
        </p:nvSpPr>
        <p:spPr>
          <a:xfrm flipH="1">
            <a:off x="3981498" y="4227517"/>
            <a:ext cx="510" cy="20957"/>
          </a:xfrm>
          <a:prstGeom prst="line">
            <a:avLst/>
          </a:prstGeom>
          <a:ln>
            <a:solidFill>
              <a:srgbClr val="505188"/>
            </a:solidFill>
          </a:ln>
        </p:spPr>
        <p:txBody>
          <a:bodyPr lIns="45718" tIns="45718" rIns="45718" bIns="45718"/>
          <a:lstStyle/>
          <a:p>
            <a:endParaRPr/>
          </a:p>
        </p:txBody>
      </p:sp>
      <p:sp>
        <p:nvSpPr>
          <p:cNvPr id="106" name="Shape"/>
          <p:cNvSpPr/>
          <p:nvPr/>
        </p:nvSpPr>
        <p:spPr>
          <a:xfrm>
            <a:off x="3553874" y="3955304"/>
            <a:ext cx="454645" cy="559951"/>
          </a:xfrm>
          <a:custGeom>
            <a:avLst/>
            <a:gdLst/>
            <a:ahLst/>
            <a:cxnLst>
              <a:cxn ang="0">
                <a:pos x="wd2" y="hd2"/>
              </a:cxn>
              <a:cxn ang="5400000">
                <a:pos x="wd2" y="hd2"/>
              </a:cxn>
              <a:cxn ang="10800000">
                <a:pos x="wd2" y="hd2"/>
              </a:cxn>
              <a:cxn ang="16200000">
                <a:pos x="wd2" y="hd2"/>
              </a:cxn>
            </a:cxnLst>
            <a:rect l="0" t="0" r="r" b="b"/>
            <a:pathLst>
              <a:path w="21600" h="21600" extrusionOk="0">
                <a:moveTo>
                  <a:pt x="0" y="11143"/>
                </a:moveTo>
                <a:lnTo>
                  <a:pt x="5400" y="11143"/>
                </a:lnTo>
                <a:lnTo>
                  <a:pt x="5400" y="0"/>
                </a:lnTo>
                <a:lnTo>
                  <a:pt x="16200" y="0"/>
                </a:lnTo>
                <a:lnTo>
                  <a:pt x="16200" y="11143"/>
                </a:lnTo>
                <a:lnTo>
                  <a:pt x="21600" y="11143"/>
                </a:lnTo>
                <a:lnTo>
                  <a:pt x="10800" y="21600"/>
                </a:lnTo>
                <a:close/>
              </a:path>
            </a:pathLst>
          </a:custGeom>
          <a:solidFill>
            <a:schemeClr val="bg1"/>
          </a:solidFill>
          <a:ln w="25400">
            <a:solidFill>
              <a:schemeClr val="tx1"/>
            </a:solidFill>
          </a:ln>
        </p:spPr>
        <p:txBody>
          <a:bodyPr lIns="45718" tIns="45718" rIns="45718" bIns="45718" anchor="ctr"/>
          <a:lstStyle/>
          <a:p>
            <a:pPr algn="ctr">
              <a:defRPr>
                <a:solidFill>
                  <a:srgbClr val="FFFFFF"/>
                </a:solidFill>
                <a:latin typeface="Century Schoolbook" panose="02040604050505020304"/>
                <a:ea typeface="Century Schoolbook" panose="02040604050505020304"/>
                <a:cs typeface="Century Schoolbook" panose="02040604050505020304"/>
                <a:sym typeface="Century Schoolbook" panose="02040604050505020304"/>
              </a:defRPr>
            </a:pPr>
            <a:endParaRPr/>
          </a:p>
        </p:txBody>
      </p:sp>
      <p:sp>
        <p:nvSpPr>
          <p:cNvPr id="107" name="Shape"/>
          <p:cNvSpPr/>
          <p:nvPr/>
        </p:nvSpPr>
        <p:spPr>
          <a:xfrm>
            <a:off x="7538638" y="3975317"/>
            <a:ext cx="428960" cy="565824"/>
          </a:xfrm>
          <a:custGeom>
            <a:avLst/>
            <a:gdLst/>
            <a:ahLst/>
            <a:cxnLst>
              <a:cxn ang="0">
                <a:pos x="wd2" y="hd2"/>
              </a:cxn>
              <a:cxn ang="5400000">
                <a:pos x="wd2" y="hd2"/>
              </a:cxn>
              <a:cxn ang="10800000">
                <a:pos x="wd2" y="hd2"/>
              </a:cxn>
              <a:cxn ang="16200000">
                <a:pos x="wd2" y="hd2"/>
              </a:cxn>
            </a:cxnLst>
            <a:rect l="0" t="0" r="r" b="b"/>
            <a:pathLst>
              <a:path w="21600" h="21600" extrusionOk="0">
                <a:moveTo>
                  <a:pt x="0" y="11143"/>
                </a:moveTo>
                <a:lnTo>
                  <a:pt x="5400" y="11143"/>
                </a:lnTo>
                <a:lnTo>
                  <a:pt x="5400" y="0"/>
                </a:lnTo>
                <a:lnTo>
                  <a:pt x="16200" y="0"/>
                </a:lnTo>
                <a:lnTo>
                  <a:pt x="16200" y="11143"/>
                </a:lnTo>
                <a:lnTo>
                  <a:pt x="21600" y="11143"/>
                </a:lnTo>
                <a:lnTo>
                  <a:pt x="10800" y="21600"/>
                </a:lnTo>
                <a:close/>
              </a:path>
            </a:pathLst>
          </a:custGeom>
          <a:solidFill>
            <a:schemeClr val="bg1"/>
          </a:solidFill>
          <a:ln w="25400">
            <a:solidFill>
              <a:schemeClr val="tx1"/>
            </a:solidFill>
          </a:ln>
        </p:spPr>
        <p:txBody>
          <a:bodyPr lIns="45718" tIns="45718" rIns="45718" bIns="45718" anchor="ctr"/>
          <a:lstStyle/>
          <a:p>
            <a:pPr algn="ctr">
              <a:defRPr>
                <a:solidFill>
                  <a:srgbClr val="FFFFFF"/>
                </a:solidFill>
                <a:latin typeface="Century Schoolbook" panose="02040604050505020304"/>
                <a:ea typeface="Century Schoolbook" panose="02040604050505020304"/>
                <a:cs typeface="Century Schoolbook" panose="02040604050505020304"/>
                <a:sym typeface="Century Schoolbook" panose="02040604050505020304"/>
              </a:defRPr>
            </a:pPr>
            <a:endParaRPr/>
          </a:p>
        </p:txBody>
      </p:sp>
      <p:sp>
        <p:nvSpPr>
          <p:cNvPr id="108" name="Shape"/>
          <p:cNvSpPr/>
          <p:nvPr/>
        </p:nvSpPr>
        <p:spPr>
          <a:xfrm>
            <a:off x="3552537" y="1134683"/>
            <a:ext cx="428961" cy="64303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bg1"/>
          </a:solidFill>
          <a:ln w="25400">
            <a:solidFill>
              <a:schemeClr val="tx1"/>
            </a:solidFill>
          </a:ln>
        </p:spPr>
        <p:txBody>
          <a:bodyPr lIns="45718" tIns="45718" rIns="45718" bIns="45718" anchor="ctr"/>
          <a:lstStyle/>
          <a:p>
            <a:pPr algn="ctr">
              <a:defRPr>
                <a:solidFill>
                  <a:srgbClr val="FFFFFF"/>
                </a:solidFill>
                <a:latin typeface="Century Schoolbook" panose="02040604050505020304"/>
                <a:ea typeface="Century Schoolbook" panose="02040604050505020304"/>
                <a:cs typeface="Century Schoolbook" panose="02040604050505020304"/>
                <a:sym typeface="Century Schoolbook" panose="02040604050505020304"/>
              </a:defRPr>
            </a:pPr>
            <a:endParaRPr/>
          </a:p>
        </p:txBody>
      </p:sp>
      <p:sp>
        <p:nvSpPr>
          <p:cNvPr id="109" name="Shape"/>
          <p:cNvSpPr/>
          <p:nvPr/>
        </p:nvSpPr>
        <p:spPr>
          <a:xfrm>
            <a:off x="7473170" y="1134116"/>
            <a:ext cx="428961" cy="66072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bg1"/>
          </a:solidFill>
          <a:ln w="25400">
            <a:solidFill>
              <a:schemeClr val="tx1"/>
            </a:solidFill>
          </a:ln>
        </p:spPr>
        <p:txBody>
          <a:bodyPr lIns="45718" tIns="45718" rIns="45718" bIns="45718" anchor="ctr"/>
          <a:lstStyle/>
          <a:p>
            <a:pPr algn="ctr">
              <a:defRPr>
                <a:solidFill>
                  <a:srgbClr val="FFFFFF"/>
                </a:solidFill>
                <a:latin typeface="Century Schoolbook" panose="02040604050505020304"/>
                <a:ea typeface="Century Schoolbook" panose="02040604050505020304"/>
                <a:cs typeface="Century Schoolbook" panose="02040604050505020304"/>
                <a:sym typeface="Century Schoolbook" panose="02040604050505020304"/>
              </a:defRPr>
            </a:pPr>
            <a:endParaRPr/>
          </a:p>
        </p:txBody>
      </p:sp>
      <p:sp>
        <p:nvSpPr>
          <p:cNvPr id="110" name="7"/>
          <p:cNvSpPr txBox="1"/>
          <p:nvPr/>
        </p:nvSpPr>
        <p:spPr>
          <a:xfrm>
            <a:off x="9247801" y="5840734"/>
            <a:ext cx="540069" cy="307339"/>
          </a:xfrm>
          <a:prstGeom prst="rect">
            <a:avLst/>
          </a:prstGeom>
          <a:ln w="12700">
            <a:miter lim="400000"/>
          </a:ln>
        </p:spPr>
        <p:txBody>
          <a:bodyPr lIns="45718" tIns="45718" rIns="45718" bIns="45718" anchor="ctr">
            <a:spAutoFit/>
          </a:bodyPr>
          <a:lstStyle>
            <a:lvl1pPr algn="ctr">
              <a:defRPr sz="1400" b="1">
                <a:solidFill>
                  <a:srgbClr val="FFFFFF"/>
                </a:solidFill>
                <a:latin typeface="Century Schoolbook" panose="02040604050505020304"/>
                <a:ea typeface="Century Schoolbook" panose="02040604050505020304"/>
                <a:cs typeface="Century Schoolbook" panose="02040604050505020304"/>
                <a:sym typeface="Century Schoolbook" panose="02040604050505020304"/>
              </a:defRPr>
            </a:lvl1pPr>
          </a:lstStyle>
          <a:p>
            <a:r>
              <a:t>7</a:t>
            </a:r>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2855" y="283080"/>
            <a:ext cx="1555729" cy="1395113"/>
          </a:xfrm>
          <a:prstGeom prst="rect">
            <a:avLst/>
          </a:prstGeom>
        </p:spPr>
      </p:pic>
      <p:sp>
        <p:nvSpPr>
          <p:cNvPr id="7" name="Rectangle 6"/>
          <p:cNvSpPr/>
          <p:nvPr/>
        </p:nvSpPr>
        <p:spPr>
          <a:xfrm>
            <a:off x="1763118" y="4716214"/>
            <a:ext cx="3879134" cy="1477328"/>
          </a:xfrm>
          <a:prstGeom prst="rect">
            <a:avLst/>
          </a:prstGeom>
        </p:spPr>
        <p:txBody>
          <a:bodyPr wrap="square" lIns="91440" tIns="45720" rIns="91440" bIns="45720" anchor="t">
            <a:spAutoFit/>
          </a:bodyPr>
          <a:lstStyle/>
          <a:p>
            <a:pPr algn="ctr"/>
            <a:r>
              <a:rPr lang="en-US" b="1" dirty="0">
                <a:ln w="0"/>
                <a:effectLst>
                  <a:outerShdw blurRad="38100" dist="19050" dir="2700000" algn="tl" rotWithShape="0">
                    <a:schemeClr val="dk1">
                      <a:alpha val="40000"/>
                    </a:schemeClr>
                  </a:outerShdw>
                </a:effectLst>
                <a:cs typeface="Arial" panose="020B0604020202020204" pitchFamily="34" charset="0"/>
              </a:rPr>
              <a:t>CEILING</a:t>
            </a:r>
          </a:p>
          <a:p>
            <a:pPr algn="ctr"/>
            <a:r>
              <a:rPr lang="en-US" b="1" dirty="0" smtClean="0">
                <a:ln w="0"/>
                <a:solidFill>
                  <a:srgbClr val="FF0000"/>
                </a:solidFill>
                <a:effectLst>
                  <a:outerShdw blurRad="38100" dist="19050" dir="2700000" algn="tl" rotWithShape="0">
                    <a:schemeClr val="dk1">
                      <a:alpha val="40000"/>
                    </a:schemeClr>
                  </a:outerShdw>
                </a:effectLst>
                <a:cs typeface="Arial" panose="020B0604020202020204" pitchFamily="34" charset="0"/>
              </a:rPr>
              <a:t>R 90 COER,1961 </a:t>
            </a:r>
            <a:r>
              <a:rPr lang="en-US" b="1" dirty="0">
                <a:ln w="0"/>
                <a:solidFill>
                  <a:srgbClr val="FF0000"/>
                </a:solidFill>
                <a:effectLst>
                  <a:outerShdw blurRad="38100" dist="19050" dir="2700000" algn="tl" rotWithShape="0">
                    <a:schemeClr val="dk1">
                      <a:alpha val="40000"/>
                    </a:schemeClr>
                  </a:outerShdw>
                </a:effectLst>
                <a:cs typeface="Arial" panose="020B0604020202020204" pitchFamily="34" charset="0"/>
              </a:rPr>
              <a:t>AND </a:t>
            </a:r>
            <a:r>
              <a:rPr lang="en-US" b="1" dirty="0" smtClean="0">
                <a:ln w="0"/>
                <a:solidFill>
                  <a:srgbClr val="FF0000"/>
                </a:solidFill>
                <a:effectLst>
                  <a:outerShdw blurRad="38100" dist="19050" dir="2700000" algn="tl" rotWithShape="0">
                    <a:schemeClr val="dk1">
                      <a:alpha val="40000"/>
                    </a:schemeClr>
                  </a:outerShdw>
                </a:effectLst>
                <a:cs typeface="Arial" panose="020B0604020202020204" pitchFamily="34" charset="0"/>
              </a:rPr>
              <a:t>S </a:t>
            </a:r>
            <a:r>
              <a:rPr lang="en-US" b="1" dirty="0">
                <a:ln w="0"/>
                <a:solidFill>
                  <a:srgbClr val="FF0000"/>
                </a:solidFill>
                <a:effectLst>
                  <a:outerShdw blurRad="38100" dist="19050" dir="2700000" algn="tl" rotWithShape="0">
                    <a:schemeClr val="dk1">
                      <a:alpha val="40000"/>
                    </a:schemeClr>
                  </a:outerShdw>
                </a:effectLst>
                <a:cs typeface="Arial" panose="020B0604020202020204" pitchFamily="34" charset="0"/>
              </a:rPr>
              <a:t>77 </a:t>
            </a:r>
            <a:r>
              <a:rPr lang="en-US" b="1" dirty="0" smtClean="0">
                <a:ln w="0"/>
                <a:solidFill>
                  <a:srgbClr val="FF0000"/>
                </a:solidFill>
                <a:effectLst>
                  <a:outerShdw blurRad="38100" dist="19050" dir="2700000" algn="tl" rotWithShape="0">
                    <a:schemeClr val="dk1">
                      <a:alpha val="40000"/>
                    </a:schemeClr>
                  </a:outerShdw>
                </a:effectLst>
                <a:cs typeface="Arial" panose="020B0604020202020204" pitchFamily="34" charset="0"/>
              </a:rPr>
              <a:t>RPA 1951</a:t>
            </a:r>
            <a:endParaRPr lang="en-US" b="1" dirty="0">
              <a:ln w="0"/>
              <a:solidFill>
                <a:srgbClr val="FF0000"/>
              </a:solidFill>
              <a:effectLst>
                <a:outerShdw blurRad="38100" dist="19050" dir="2700000" algn="tl" rotWithShape="0">
                  <a:schemeClr val="dk1">
                    <a:alpha val="40000"/>
                  </a:schemeClr>
                </a:outerShdw>
              </a:effectLst>
              <a:cs typeface="Arial" panose="020B0604020202020204" pitchFamily="34" charset="0"/>
            </a:endParaRPr>
          </a:p>
          <a:p>
            <a:pPr algn="ctr"/>
            <a:r>
              <a:rPr lang="en-US" b="1" dirty="0">
                <a:ln w="0"/>
                <a:effectLst>
                  <a:outerShdw blurRad="38100" dist="19050" dir="2700000" algn="tl" rotWithShape="0">
                    <a:schemeClr val="dk1">
                      <a:alpha val="40000"/>
                    </a:schemeClr>
                  </a:outerShdw>
                </a:effectLst>
                <a:cs typeface="Arial" panose="020B0604020202020204"/>
              </a:rPr>
              <a:t>PC-₹95/75 lakh</a:t>
            </a:r>
            <a:endParaRPr lang="en-US" b="1" dirty="0">
              <a:ln w="0"/>
              <a:effectLst>
                <a:outerShdw blurRad="38100" dist="19050" dir="2700000" algn="tl" rotWithShape="0">
                  <a:prstClr val="black">
                    <a:alpha val="40000"/>
                  </a:prstClr>
                </a:outerShdw>
              </a:effectLst>
              <a:cs typeface="Arial" panose="020B0604020202020204" pitchFamily="34" charset="0"/>
            </a:endParaRPr>
          </a:p>
          <a:p>
            <a:pPr algn="ctr"/>
            <a:r>
              <a:rPr lang="en-US" b="1" dirty="0">
                <a:ln w="0"/>
                <a:effectLst>
                  <a:outerShdw blurRad="38100" dist="19050" dir="2700000" algn="tl" rotWithShape="0">
                    <a:schemeClr val="dk1">
                      <a:alpha val="40000"/>
                    </a:schemeClr>
                  </a:outerShdw>
                </a:effectLst>
                <a:cs typeface="Arial" panose="020B0604020202020204"/>
              </a:rPr>
              <a:t>AC-₹40/28 lakh</a:t>
            </a:r>
            <a:endParaRPr lang="en-US" b="1" dirty="0">
              <a:ln w="0"/>
              <a:effectLst>
                <a:outerShdw blurRad="38100" dist="19050" dir="2700000" algn="tl" rotWithShape="0">
                  <a:prstClr val="black">
                    <a:alpha val="40000"/>
                  </a:prstClr>
                </a:outerShdw>
              </a:effectLst>
              <a:cs typeface="Arial" panose="020B0604020202020204"/>
            </a:endParaRPr>
          </a:p>
          <a:p>
            <a:pPr algn="ctr"/>
            <a:r>
              <a:rPr lang="en-US" b="1" dirty="0">
                <a:ln w="0"/>
                <a:effectLst>
                  <a:outerShdw blurRad="38100" dist="19050" dir="2700000" algn="tl" rotWithShape="0">
                    <a:schemeClr val="dk1">
                      <a:alpha val="40000"/>
                    </a:schemeClr>
                  </a:outerShdw>
                </a:effectLst>
                <a:cs typeface="Arial" panose="020B0604020202020204" pitchFamily="34" charset="0"/>
              </a:rPr>
              <a:t>(as amended on 6</a:t>
            </a:r>
            <a:r>
              <a:rPr lang="en-US" b="1" baseline="30000" dirty="0">
                <a:ln w="0"/>
                <a:effectLst>
                  <a:outerShdw blurRad="38100" dist="19050" dir="2700000" algn="tl" rotWithShape="0">
                    <a:schemeClr val="dk1">
                      <a:alpha val="40000"/>
                    </a:schemeClr>
                  </a:outerShdw>
                </a:effectLst>
                <a:cs typeface="Arial" panose="020B0604020202020204" pitchFamily="34" charset="0"/>
              </a:rPr>
              <a:t>th</a:t>
            </a:r>
            <a:r>
              <a:rPr lang="en-US" b="1" dirty="0">
                <a:ln w="0"/>
                <a:effectLst>
                  <a:outerShdw blurRad="38100" dist="19050" dir="2700000" algn="tl" rotWithShape="0">
                    <a:schemeClr val="dk1">
                      <a:alpha val="40000"/>
                    </a:schemeClr>
                  </a:outerShdw>
                </a:effectLst>
                <a:cs typeface="Arial" panose="020B0604020202020204" pitchFamily="34" charset="0"/>
              </a:rPr>
              <a:t> Jan 2022)  </a:t>
            </a:r>
          </a:p>
        </p:txBody>
      </p:sp>
      <p:sp>
        <p:nvSpPr>
          <p:cNvPr id="6" name="Slide Number Placeholder 5"/>
          <p:cNvSpPr>
            <a:spLocks noGrp="1"/>
          </p:cNvSpPr>
          <p:nvPr>
            <p:ph type="sldNum" sz="quarter" idx="2"/>
          </p:nvPr>
        </p:nvSpPr>
        <p:spPr/>
        <p:txBody>
          <a:bodyPr/>
          <a:lstStyle/>
          <a:p>
            <a:fld id="{86CB4B4D-7CA3-9044-876B-883B54F8677D}" type="slidenum">
              <a:rPr lang="en-IN" smtClean="0"/>
              <a:pPr/>
              <a:t>9</a:t>
            </a:fld>
            <a:endParaRPr lang="en-IN"/>
          </a:p>
        </p:txBody>
      </p:sp>
    </p:spTree>
  </p:cSld>
  <p:clrMapOvr>
    <a:masterClrMapping/>
  </p:clrMapOvr>
  <p:transition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383" y="1206366"/>
            <a:ext cx="9981398" cy="738664"/>
          </a:xfrm>
          <a:prstGeom prst="rect">
            <a:avLst/>
          </a:prstGeom>
          <a:noFill/>
        </p:spPr>
        <p:txBody>
          <a:bodyPr wrap="square" rtlCol="0">
            <a:spAutoFit/>
          </a:bodyPr>
          <a:lstStyle/>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893" y="306862"/>
            <a:ext cx="1230031" cy="1214827"/>
          </a:xfrm>
          <a:prstGeom prst="rect">
            <a:avLst/>
          </a:prstGeom>
        </p:spPr>
      </p:pic>
      <p:sp>
        <p:nvSpPr>
          <p:cNvPr id="6" name="Title 1"/>
          <p:cNvSpPr txBox="1"/>
          <p:nvPr/>
        </p:nvSpPr>
        <p:spPr>
          <a:xfrm>
            <a:off x="806824" y="210059"/>
            <a:ext cx="9350188" cy="605730"/>
          </a:xfrm>
          <a:prstGeom prst="rect">
            <a:avLst/>
          </a:prstGeom>
          <a:solidFill>
            <a:schemeClr val="bg1"/>
          </a:solidFill>
          <a:ln w="57150">
            <a:noFill/>
          </a:ln>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mj-lt"/>
                <a:ea typeface="+mj-ea"/>
                <a:cs typeface="+mj-cs"/>
              </a:rPr>
              <a:t>Role of </a:t>
            </a:r>
            <a:r>
              <a:rPr lang="en-US" sz="2800" b="1" dirty="0">
                <a:solidFill>
                  <a:srgbClr val="000000"/>
                </a:solidFill>
                <a:latin typeface="+mj-lt"/>
                <a:ea typeface="+mj-ea"/>
                <a:cs typeface="+mj-cs"/>
              </a:rPr>
              <a:t>R</a:t>
            </a:r>
            <a:r>
              <a:rPr kumimoji="0" lang="en-US" sz="2800" b="1" i="0" u="none" strike="noStrike" kern="1200" cap="none" spc="0" normalizeH="0" baseline="0" noProof="0" dirty="0">
                <a:ln>
                  <a:noFill/>
                </a:ln>
                <a:solidFill>
                  <a:srgbClr val="000000"/>
                </a:solidFill>
                <a:effectLst/>
                <a:uLnTx/>
                <a:uFillTx/>
                <a:latin typeface="+mj-lt"/>
                <a:ea typeface="+mj-ea"/>
                <a:cs typeface="+mj-cs"/>
              </a:rPr>
              <a:t>O: </a:t>
            </a:r>
            <a:r>
              <a:rPr kumimoji="0" lang="en-US" sz="2400" b="1" i="0" u="none" strike="noStrike" kern="1200" cap="none" spc="0" normalizeH="0" baseline="0" noProof="0" dirty="0">
                <a:ln>
                  <a:noFill/>
                </a:ln>
                <a:solidFill>
                  <a:srgbClr val="000000"/>
                </a:solidFill>
                <a:effectLst/>
                <a:uLnTx/>
                <a:uFillTx/>
                <a:latin typeface="+mj-lt"/>
                <a:ea typeface="+mj-ea"/>
                <a:cs typeface="+mj-cs"/>
              </a:rPr>
              <a:t>After issuance of Notification of </a:t>
            </a:r>
            <a:r>
              <a:rPr kumimoji="0" lang="en-US" sz="2400" b="1" i="0" u="none" strike="noStrike" kern="1200" cap="none" spc="0" normalizeH="0" baseline="0" noProof="0" dirty="0" smtClean="0">
                <a:ln>
                  <a:noFill/>
                </a:ln>
                <a:solidFill>
                  <a:srgbClr val="000000"/>
                </a:solidFill>
                <a:effectLst/>
                <a:uLnTx/>
                <a:uFillTx/>
                <a:latin typeface="+mj-lt"/>
                <a:ea typeface="+mj-ea"/>
                <a:cs typeface="+mj-cs"/>
              </a:rPr>
              <a:t>Election – contd.</a:t>
            </a:r>
            <a:endParaRPr kumimoji="0" lang="en-IN" sz="3200" b="1" i="0" u="none" strike="noStrike" kern="1200" cap="none" spc="0" normalizeH="0" baseline="0" noProof="0" dirty="0">
              <a:ln>
                <a:noFill/>
              </a:ln>
              <a:solidFill>
                <a:srgbClr val="000000"/>
              </a:solidFill>
              <a:effectLst/>
              <a:uLnTx/>
              <a:uFillTx/>
              <a:latin typeface="+mj-lt"/>
              <a:ea typeface="+mj-ea"/>
              <a:cs typeface="+mj-cs"/>
            </a:endParaRPr>
          </a:p>
        </p:txBody>
      </p:sp>
      <p:sp>
        <p:nvSpPr>
          <p:cNvPr id="8" name="Content Placeholder 2"/>
          <p:cNvSpPr txBox="1"/>
          <p:nvPr/>
        </p:nvSpPr>
        <p:spPr>
          <a:xfrm>
            <a:off x="904876" y="1176339"/>
            <a:ext cx="10076889" cy="5206532"/>
          </a:xfrm>
          <a:prstGeom prst="rect">
            <a:avLst/>
          </a:prstGeom>
        </p:spPr>
        <p:txBody>
          <a:bodyPr/>
          <a:lstStyle/>
          <a:p>
            <a:pPr marL="457200" indent="-457200">
              <a:buFont typeface="+mj-lt"/>
              <a:buAutoNum type="arabicPeriod" startAt="8"/>
            </a:pPr>
            <a:r>
              <a:rPr lang="en-US" sz="2000" dirty="0"/>
              <a:t>To ensure that all the documents required are put on his website and copies of the same, if requested, are given immediately to the members of public on payment of prescribed fee. </a:t>
            </a:r>
          </a:p>
          <a:p>
            <a:pPr marL="457200" indent="-457200">
              <a:buFont typeface="+mj-lt"/>
              <a:buAutoNum type="arabicPeriod" startAt="8"/>
            </a:pPr>
            <a:r>
              <a:rPr lang="en-US" sz="2000" dirty="0"/>
              <a:t>To ensure that after seizure by FS/SST, FIR/ complaint is filed promptly in appropriate cases. </a:t>
            </a:r>
          </a:p>
          <a:p>
            <a:pPr marL="457200" indent="-457200">
              <a:buFont typeface="+mj-lt"/>
              <a:buAutoNum type="arabicPeriod" startAt="8"/>
            </a:pPr>
            <a:r>
              <a:rPr lang="en-US" sz="2000" dirty="0"/>
              <a:t>To interact with Expenditure Observers/Assistant Expenditure Observers and to ensure that all teams are working smoothly. </a:t>
            </a:r>
          </a:p>
          <a:p>
            <a:pPr marL="457200" indent="-457200">
              <a:buFont typeface="+mj-lt"/>
              <a:buAutoNum type="arabicPeriod" startAt="8"/>
            </a:pPr>
            <a:r>
              <a:rPr lang="en-US" sz="2000" dirty="0"/>
              <a:t>To issue notice to the candidate, whey any defect is pointed out by the EO/DEO and received reply from the candidate/agent. </a:t>
            </a:r>
          </a:p>
          <a:p>
            <a:pPr marL="457200" indent="-457200">
              <a:buFont typeface="+mj-lt"/>
              <a:buAutoNum type="arabicPeriod" startAt="8"/>
            </a:pPr>
            <a:r>
              <a:rPr lang="en-US" sz="2000" dirty="0"/>
              <a:t>To issue notice to the candidate, preferably within 24 hrs. of the date of receipt of information about suppression/omission of the expenditure incurred by the candidate or if the candidate has not produced his account of election expenses for inspection on scheduled date or if the expenses incurred in election campaign are not correctly shown by the candidate. </a:t>
            </a:r>
          </a:p>
          <a:p>
            <a:pPr marL="457200" indent="-457200">
              <a:buFont typeface="+mj-lt"/>
              <a:buAutoNum type="arabicPeriod" startAt="8"/>
            </a:pPr>
            <a:r>
              <a:rPr lang="en-US" sz="2000" dirty="0"/>
              <a:t>To ensure that the reply of the notices issued to the candidates are received within 48 hrs.</a:t>
            </a:r>
          </a:p>
          <a:p>
            <a:pPr marL="514350" lvl="0" indent="-514350"/>
            <a:r>
              <a:rPr lang="en-US" sz="2800" dirty="0"/>
              <a:t> </a:t>
            </a:r>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US"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IN"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p:txBody>
      </p:sp>
      <p:sp>
        <p:nvSpPr>
          <p:cNvPr id="7" name="TextBox 6"/>
          <p:cNvSpPr txBox="1"/>
          <p:nvPr/>
        </p:nvSpPr>
        <p:spPr>
          <a:xfrm>
            <a:off x="9889588" y="6288258"/>
            <a:ext cx="1069144" cy="369332"/>
          </a:xfrm>
          <a:prstGeom prst="rect">
            <a:avLst/>
          </a:prstGeom>
          <a:noFill/>
        </p:spPr>
        <p:txBody>
          <a:bodyPr wrap="square" rtlCol="0">
            <a:spAutoFit/>
          </a:bodyPr>
          <a:lstStyle/>
          <a:p>
            <a:r>
              <a:rPr lang="en-US" dirty="0" err="1" smtClean="0"/>
              <a:t>Contd</a:t>
            </a:r>
            <a:r>
              <a:rPr lang="en-US" dirty="0" smtClean="0"/>
              <a:t>…</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383" y="1206366"/>
            <a:ext cx="9981398" cy="738664"/>
          </a:xfrm>
          <a:prstGeom prst="rect">
            <a:avLst/>
          </a:prstGeom>
          <a:noFill/>
        </p:spPr>
        <p:txBody>
          <a:bodyPr wrap="square" rtlCol="0">
            <a:spAutoFit/>
          </a:bodyPr>
          <a:lstStyle/>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893" y="306862"/>
            <a:ext cx="1230031" cy="1214827"/>
          </a:xfrm>
          <a:prstGeom prst="rect">
            <a:avLst/>
          </a:prstGeom>
        </p:spPr>
      </p:pic>
      <p:sp>
        <p:nvSpPr>
          <p:cNvPr id="8" name="Content Placeholder 2"/>
          <p:cNvSpPr txBox="1"/>
          <p:nvPr/>
        </p:nvSpPr>
        <p:spPr>
          <a:xfrm>
            <a:off x="904876" y="1176339"/>
            <a:ext cx="10076889" cy="4911725"/>
          </a:xfrm>
          <a:prstGeom prst="rect">
            <a:avLst/>
          </a:prstGeom>
        </p:spPr>
        <p:txBody>
          <a:bodyPr/>
          <a:lstStyle/>
          <a:p>
            <a:pPr marL="457200" indent="-457200">
              <a:buFont typeface="+mj-lt"/>
              <a:buAutoNum type="arabicPeriod" startAt="14"/>
            </a:pPr>
            <a:r>
              <a:rPr lang="en-US" sz="2000" dirty="0"/>
              <a:t>To have the updated list of all the disqualified candidates, who have incurred disqualification </a:t>
            </a:r>
            <a:r>
              <a:rPr lang="en-US" sz="2000" dirty="0" smtClean="0">
                <a:solidFill>
                  <a:srgbClr val="FF0000"/>
                </a:solidFill>
              </a:rPr>
              <a:t>S </a:t>
            </a:r>
            <a:r>
              <a:rPr lang="en-US" sz="2000" dirty="0">
                <a:solidFill>
                  <a:srgbClr val="FF0000"/>
                </a:solidFill>
              </a:rPr>
              <a:t>8A and 11A (b) </a:t>
            </a:r>
            <a:r>
              <a:rPr lang="en-US" sz="2000" dirty="0"/>
              <a:t>(for corrupt practices) and </a:t>
            </a:r>
            <a:r>
              <a:rPr lang="en-US" sz="2000" dirty="0" smtClean="0">
                <a:solidFill>
                  <a:srgbClr val="FF0000"/>
                </a:solidFill>
              </a:rPr>
              <a:t>S10 </a:t>
            </a:r>
            <a:r>
              <a:rPr lang="en-US" sz="2000" dirty="0">
                <a:solidFill>
                  <a:srgbClr val="FF0000"/>
                </a:solidFill>
              </a:rPr>
              <a:t>A</a:t>
            </a:r>
            <a:r>
              <a:rPr lang="en-US" sz="2000" dirty="0"/>
              <a:t> (failure to lodge the account of election expenses in time and manner) of the </a:t>
            </a:r>
            <a:r>
              <a:rPr lang="en-US" sz="2000" dirty="0" smtClean="0">
                <a:solidFill>
                  <a:srgbClr val="FF0000"/>
                </a:solidFill>
              </a:rPr>
              <a:t>RPA </a:t>
            </a:r>
            <a:r>
              <a:rPr lang="en-US" sz="2000" dirty="0">
                <a:solidFill>
                  <a:srgbClr val="FF0000"/>
                </a:solidFill>
              </a:rPr>
              <a:t>1951</a:t>
            </a:r>
            <a:r>
              <a:rPr lang="en-US" sz="2000" dirty="0"/>
              <a:t>, which may also be viewed on Commission’s website www.eci.gov.in </a:t>
            </a:r>
          </a:p>
          <a:p>
            <a:pPr marL="457200" indent="-457200">
              <a:buFont typeface="+mj-lt"/>
              <a:buAutoNum type="arabicPeriod" startAt="14"/>
            </a:pPr>
            <a:r>
              <a:rPr lang="en-US" sz="2000" dirty="0"/>
              <a:t>To ensure that the following formats are ready at the o/o the RO: </a:t>
            </a:r>
          </a:p>
          <a:p>
            <a:pPr marL="1503362" lvl="0" indent="-514350">
              <a:buFont typeface="+mj-lt"/>
              <a:buAutoNum type="romanLcPeriod"/>
            </a:pPr>
            <a:r>
              <a:rPr lang="en-US" sz="2000" dirty="0"/>
              <a:t>Election Expenditure Register of the candidates (duly serial numbered comprising of Bank Register, Cash Register, Day to Day Account Register, Abstract Statement (Part I to Part IV) along with Schedules 1 to 11, Format of Affidavit and Acknowledgement. </a:t>
            </a:r>
          </a:p>
          <a:p>
            <a:pPr marL="1503362" lvl="0" indent="-514350">
              <a:buFont typeface="+mj-lt"/>
              <a:buAutoNum type="romanLcPeriod"/>
            </a:pPr>
            <a:r>
              <a:rPr lang="en-US" sz="2000" dirty="0"/>
              <a:t>Shadow Observation Register </a:t>
            </a:r>
          </a:p>
          <a:p>
            <a:pPr marL="1503362" lvl="0" indent="-514350">
              <a:buFont typeface="+mj-lt"/>
              <a:buAutoNum type="romanLcPeriod"/>
            </a:pPr>
            <a:r>
              <a:rPr lang="en-US" sz="2000" dirty="0"/>
              <a:t>Video Cue Sheet </a:t>
            </a:r>
          </a:p>
          <a:p>
            <a:pPr marL="1503362" lvl="0" indent="-514350">
              <a:buFont typeface="+mj-lt"/>
              <a:buAutoNum type="romanLcPeriod"/>
            </a:pPr>
            <a:r>
              <a:rPr lang="en-US" sz="2000" dirty="0"/>
              <a:t>Reporting formats by Flying Squad/Static Surveillance Team </a:t>
            </a:r>
          </a:p>
          <a:p>
            <a:pPr marL="1503362" lvl="0" indent="-514350">
              <a:buFont typeface="+mj-lt"/>
              <a:buAutoNum type="romanLcPeriod"/>
            </a:pPr>
            <a:r>
              <a:rPr lang="en-US" sz="2000" dirty="0"/>
              <a:t>Compendium of Election Expenditure guidelines in local language.</a:t>
            </a:r>
          </a:p>
          <a:p>
            <a:pPr marL="1503362" lvl="0" indent="-514350">
              <a:buFont typeface="+mj-lt"/>
              <a:buAutoNum type="romanLcPeriod"/>
            </a:pPr>
            <a:r>
              <a:rPr lang="en-US" sz="2000" b="1" dirty="0">
                <a:solidFill>
                  <a:srgbClr val="0070C0"/>
                </a:solidFill>
              </a:rPr>
              <a:t>Form 26 </a:t>
            </a:r>
            <a:r>
              <a:rPr lang="en-US" sz="2000" dirty="0"/>
              <a:t>regarding criminal cases, assets and liabilities.</a:t>
            </a:r>
            <a:r>
              <a:rPr lang="en-US" sz="2800" dirty="0"/>
              <a:t> </a:t>
            </a:r>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US"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a:p>
            <a:pPr marL="342900" marR="0" lvl="0" indent="-342900" algn="just" defTabSz="457200" rtl="0" eaLnBrk="1" fontAlgn="auto" latinLnBrk="0" hangingPunct="1">
              <a:lnSpc>
                <a:spcPct val="81000"/>
              </a:lnSpc>
              <a:spcBef>
                <a:spcPts val="1000"/>
              </a:spcBef>
              <a:spcAft>
                <a:spcPts val="0"/>
              </a:spcAft>
              <a:buClr>
                <a:schemeClr val="accent1"/>
              </a:buClr>
              <a:buSzPct val="80000"/>
              <a:buFont typeface="Wingdings 3" panose="05040102010807070707" charset="2"/>
              <a:buChar char=""/>
              <a:defRPr/>
            </a:pPr>
            <a:endParaRPr kumimoji="0" lang="en-IN" altLang="en-US" sz="2800" b="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91</a:t>
            </a:fld>
            <a:endParaRPr lang="en-US" dirty="0"/>
          </a:p>
        </p:txBody>
      </p:sp>
      <p:sp>
        <p:nvSpPr>
          <p:cNvPr id="9" name="Title 1"/>
          <p:cNvSpPr txBox="1"/>
          <p:nvPr/>
        </p:nvSpPr>
        <p:spPr>
          <a:xfrm>
            <a:off x="806824" y="210059"/>
            <a:ext cx="9350188" cy="605730"/>
          </a:xfrm>
          <a:prstGeom prst="rect">
            <a:avLst/>
          </a:prstGeom>
          <a:solidFill>
            <a:schemeClr val="bg1"/>
          </a:solidFill>
          <a:ln w="57150">
            <a:noFill/>
          </a:ln>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0" lang="en-US" sz="2800" b="1" i="0" u="none" strike="noStrike" kern="1200" cap="none" spc="0" normalizeH="0" baseline="0" noProof="0" dirty="0">
                <a:ln>
                  <a:noFill/>
                </a:ln>
                <a:solidFill>
                  <a:srgbClr val="000000"/>
                </a:solidFill>
                <a:effectLst/>
                <a:uLnTx/>
                <a:uFillTx/>
                <a:latin typeface="+mj-lt"/>
                <a:ea typeface="+mj-ea"/>
                <a:cs typeface="+mj-cs"/>
              </a:rPr>
              <a:t>Role of </a:t>
            </a:r>
            <a:r>
              <a:rPr lang="en-US" sz="2800" b="1" dirty="0">
                <a:solidFill>
                  <a:srgbClr val="000000"/>
                </a:solidFill>
                <a:latin typeface="+mj-lt"/>
                <a:ea typeface="+mj-ea"/>
                <a:cs typeface="+mj-cs"/>
              </a:rPr>
              <a:t>R</a:t>
            </a:r>
            <a:r>
              <a:rPr kumimoji="0" lang="en-US" sz="2800" b="1" i="0" u="none" strike="noStrike" kern="1200" cap="none" spc="0" normalizeH="0" baseline="0" noProof="0" dirty="0">
                <a:ln>
                  <a:noFill/>
                </a:ln>
                <a:solidFill>
                  <a:srgbClr val="000000"/>
                </a:solidFill>
                <a:effectLst/>
                <a:uLnTx/>
                <a:uFillTx/>
                <a:latin typeface="+mj-lt"/>
                <a:ea typeface="+mj-ea"/>
                <a:cs typeface="+mj-cs"/>
              </a:rPr>
              <a:t>O: </a:t>
            </a:r>
            <a:r>
              <a:rPr kumimoji="0" lang="en-US" sz="2400" b="1" i="0" u="none" strike="noStrike" kern="1200" cap="none" spc="0" normalizeH="0" baseline="0" noProof="0" dirty="0">
                <a:ln>
                  <a:noFill/>
                </a:ln>
                <a:solidFill>
                  <a:srgbClr val="000000"/>
                </a:solidFill>
                <a:effectLst/>
                <a:uLnTx/>
                <a:uFillTx/>
                <a:latin typeface="+mj-lt"/>
                <a:ea typeface="+mj-ea"/>
                <a:cs typeface="+mj-cs"/>
              </a:rPr>
              <a:t>After issuance of Notification of </a:t>
            </a:r>
            <a:r>
              <a:rPr kumimoji="0" lang="en-US" sz="2400" b="1" i="0" u="none" strike="noStrike" kern="1200" cap="none" spc="0" normalizeH="0" baseline="0" noProof="0" dirty="0" smtClean="0">
                <a:ln>
                  <a:noFill/>
                </a:ln>
                <a:solidFill>
                  <a:srgbClr val="000000"/>
                </a:solidFill>
                <a:effectLst/>
                <a:uLnTx/>
                <a:uFillTx/>
                <a:latin typeface="+mj-lt"/>
                <a:ea typeface="+mj-ea"/>
                <a:cs typeface="+mj-cs"/>
              </a:rPr>
              <a:t>Election – contd.</a:t>
            </a:r>
            <a:endParaRPr kumimoji="0" lang="en-IN" sz="3200" b="1" i="0" u="none" strike="noStrike" kern="1200" cap="none" spc="0" normalizeH="0" baseline="0" noProof="0" dirty="0">
              <a:ln>
                <a:noFill/>
              </a:ln>
              <a:solidFill>
                <a:srgbClr val="000000"/>
              </a:solidFill>
              <a:effectLst/>
              <a:uLnTx/>
              <a:uFillTx/>
              <a:latin typeface="+mj-lt"/>
              <a:ea typeface="+mj-ea"/>
              <a:cs typeface="+mj-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5520"/>
          </a:xfrm>
          <a:ln w="57150">
            <a:noFill/>
          </a:ln>
        </p:spPr>
        <p:txBody>
          <a:bodyPr vert="horz" lIns="91440" tIns="45720" rIns="91440" bIns="45720" rtlCol="0" anchor="t">
            <a:noAutofit/>
          </a:bodyPr>
          <a:lstStyle/>
          <a:p>
            <a:pPr algn="ctr"/>
            <a:r>
              <a:rPr lang="en-US" sz="5400" dirty="0">
                <a:solidFill>
                  <a:schemeClr val="tx1"/>
                </a:solidFill>
                <a:ea typeface="+mj-lt"/>
                <a:cs typeface="+mj-lt"/>
              </a:rPr>
              <a:t>Common mistakes</a:t>
            </a:r>
            <a:endParaRPr lang="en-US" dirty="0"/>
          </a:p>
          <a:p>
            <a:endParaRPr lang="en-US" dirty="0"/>
          </a:p>
        </p:txBody>
      </p:sp>
      <p:sp>
        <p:nvSpPr>
          <p:cNvPr id="4" name="Content Placeholder 2"/>
          <p:cNvSpPr>
            <a:spLocks noGrp="1"/>
          </p:cNvSpPr>
          <p:nvPr/>
        </p:nvSpPr>
        <p:spPr>
          <a:xfrm>
            <a:off x="228600" y="1886229"/>
            <a:ext cx="10327776" cy="4276446"/>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marL="560070" indent="-514350">
              <a:buFont typeface="+mj-lt"/>
              <a:buAutoNum type="arabicPeriod"/>
            </a:pPr>
            <a:r>
              <a:rPr lang="en-US" sz="2800" i="1" dirty="0">
                <a:solidFill>
                  <a:schemeClr val="tx1"/>
                </a:solidFill>
              </a:rPr>
              <a:t>Violation of provision related to publication/broadcasting of information of candidates criminal antecedent</a:t>
            </a:r>
          </a:p>
          <a:p>
            <a:pPr marL="560070" indent="-514350">
              <a:buFont typeface="+mj-lt"/>
              <a:buAutoNum type="arabicPeriod"/>
            </a:pPr>
            <a:r>
              <a:rPr lang="en-US" sz="2800" i="1" dirty="0">
                <a:solidFill>
                  <a:schemeClr val="tx1"/>
                </a:solidFill>
              </a:rPr>
              <a:t> Some candidates fail to open separate bank account for election expenditure</a:t>
            </a:r>
          </a:p>
          <a:p>
            <a:pPr marL="560070" indent="-514350">
              <a:buFont typeface="+mj-lt"/>
              <a:buAutoNum type="arabicPeriod"/>
            </a:pPr>
            <a:r>
              <a:rPr lang="en-US" sz="2800" i="1" dirty="0">
                <a:solidFill>
                  <a:schemeClr val="tx1"/>
                </a:solidFill>
              </a:rPr>
              <a:t>Some candidates do not show all transactions from the separate bank account</a:t>
            </a:r>
          </a:p>
          <a:p>
            <a:pPr marL="560070" indent="-514350">
              <a:buFont typeface="+mj-lt"/>
              <a:buAutoNum type="arabicPeriod"/>
            </a:pPr>
            <a:r>
              <a:rPr lang="en-US" sz="2800" i="1" dirty="0">
                <a:solidFill>
                  <a:schemeClr val="tx1"/>
                </a:solidFill>
              </a:rPr>
              <a:t>Some candidates fail to produce their account register for inspection to RO/EO at least 3 times during the election campaigning period.</a:t>
            </a:r>
          </a:p>
          <a:p>
            <a:endParaRPr lang="en-US" sz="2800" dirty="0">
              <a:solidFill>
                <a:schemeClr val="tx1"/>
              </a:solidFill>
            </a:endParaRPr>
          </a:p>
          <a:p>
            <a:endParaRPr lang="en-IN"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92</a:t>
            </a:fld>
            <a:endParaRPr lang="en-US" dirty="0"/>
          </a:p>
        </p:txBody>
      </p:sp>
    </p:spTree>
    <p:extLst>
      <p:ext uri="{BB962C8B-B14F-4D97-AF65-F5344CB8AC3E}">
        <p14:creationId xmlns:p14="http://schemas.microsoft.com/office/powerpoint/2010/main" val="13265742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76400"/>
            <a:ext cx="12192000" cy="4154984"/>
          </a:xfrm>
          <a:prstGeom prst="rect">
            <a:avLst/>
          </a:prstGeom>
          <a:noFill/>
        </p:spPr>
        <p:txBody>
          <a:bodyPr wrap="square" rtlCol="0">
            <a:spAutoFit/>
          </a:bodyPr>
          <a:lstStyle/>
          <a:p>
            <a:pPr algn="just">
              <a:spcAft>
                <a:spcPts val="1200"/>
              </a:spcAft>
              <a:tabLst>
                <a:tab pos="338138" algn="l"/>
              </a:tabLst>
            </a:pPr>
            <a:r>
              <a:rPr lang="en-US" sz="16600" dirty="0" smtClean="0"/>
              <a:t>Part – D </a:t>
            </a:r>
            <a:endParaRPr lang="en-US" sz="16600" dirty="0"/>
          </a:p>
          <a:p>
            <a:pPr>
              <a:spcAft>
                <a:spcPts val="1200"/>
              </a:spcAft>
              <a:tabLst>
                <a:tab pos="338138" algn="l"/>
              </a:tabLst>
            </a:pPr>
            <a:r>
              <a:rPr lang="en-US" sz="4400" dirty="0" smtClean="0"/>
              <a:t>Monitoring </a:t>
            </a:r>
            <a:r>
              <a:rPr lang="en-US" sz="4400" dirty="0"/>
              <a:t>of expenditure on election campaign</a:t>
            </a:r>
            <a:br>
              <a:rPr lang="en-US" sz="4400" dirty="0"/>
            </a:br>
            <a:endParaRPr lang="en-US" sz="4400" dirty="0"/>
          </a:p>
        </p:txBody>
      </p:sp>
    </p:spTree>
    <p:extLst>
      <p:ext uri="{BB962C8B-B14F-4D97-AF65-F5344CB8AC3E}">
        <p14:creationId xmlns:p14="http://schemas.microsoft.com/office/powerpoint/2010/main" val="32318108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762" y="86627"/>
            <a:ext cx="10347157" cy="462012"/>
          </a:xfrm>
          <a:solidFill>
            <a:schemeClr val="bg1"/>
          </a:solidFill>
          <a:ln w="57150">
            <a:noFill/>
          </a:ln>
        </p:spPr>
        <p:txBody>
          <a:bodyPr/>
          <a:lstStyle/>
          <a:p>
            <a:pPr algn="ctr"/>
            <a:r>
              <a:rPr lang="en-US" sz="2400" dirty="0" smtClean="0">
                <a:solidFill>
                  <a:schemeClr val="tx1">
                    <a:lumMod val="95000"/>
                    <a:lumOff val="5000"/>
                  </a:schemeClr>
                </a:solidFill>
                <a:latin typeface="Arial Black" panose="020B0A04020102020204" pitchFamily="34" charset="0"/>
              </a:rPr>
              <a:t>Monitoring of expenditure on election campaign</a:t>
            </a:r>
            <a:endParaRPr lang="en-IN" sz="2400" dirty="0">
              <a:solidFill>
                <a:schemeClr val="tx1">
                  <a:lumMod val="95000"/>
                  <a:lumOff val="5000"/>
                </a:schemeClr>
              </a:solidFill>
              <a:latin typeface="Arial Black" panose="020B0A04020102020204" pitchFamily="34" charset="0"/>
            </a:endParaRPr>
          </a:p>
        </p:txBody>
      </p:sp>
      <p:sp>
        <p:nvSpPr>
          <p:cNvPr id="3" name="Subtitle 2"/>
          <p:cNvSpPr>
            <a:spLocks noGrp="1"/>
          </p:cNvSpPr>
          <p:nvPr>
            <p:ph type="subTitle" idx="1"/>
          </p:nvPr>
        </p:nvSpPr>
        <p:spPr>
          <a:xfrm>
            <a:off x="154004" y="721895"/>
            <a:ext cx="11839074" cy="5977290"/>
          </a:xfrm>
          <a:solidFill>
            <a:schemeClr val="bg1"/>
          </a:solidFill>
        </p:spPr>
        <p:txBody>
          <a:bodyPr>
            <a:normAutofit/>
          </a:bodyPr>
          <a:lstStyle/>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Shadow observer register</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Folder of evidence</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Monitoring of campaign through electronic/ print/ social media</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Monitoring of public meeting, rallies, etc.</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Monitoring of printing of pamphlets, posters, etc</a:t>
            </a:r>
            <a:r>
              <a:rPr lang="en-US" sz="190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a:t>
            </a:r>
            <a:endPar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Monitoring of use of vehicle during electioneering</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Other monitoring mechanisms</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Checking distribution of tokens to be exchanged for gifts or cash or distribution of money through various means</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Checking distribution of cash by candidates/ political parties along with disbursement of wages under any government scheme</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Monitoring of production, storage and distribution of liquor during elections</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Monitoring of cash withdrawals from banks</a:t>
            </a:r>
          </a:p>
          <a:p>
            <a:pPr marL="457200" indent="-457200" algn="l">
              <a:buFont typeface="+mj-lt"/>
              <a:buAutoNum type="arabicPeriod"/>
            </a:pPr>
            <a:r>
              <a:rPr lang="en-US" sz="1900" dirty="0" smtClean="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Monitoring of political party expenditure</a:t>
            </a:r>
          </a:p>
          <a:p>
            <a:pPr marL="342900" indent="-342900">
              <a:buAutoNum type="arabicPeriod"/>
            </a:pPr>
            <a:endParaRPr lang="en-IN"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9"/>
          <p:cNvSpPr>
            <a:spLocks noGrp="1"/>
          </p:cNvSpPr>
          <p:nvPr>
            <p:ph type="title"/>
          </p:nvPr>
        </p:nvSpPr>
        <p:spPr>
          <a:xfrm>
            <a:off x="0" y="310025"/>
            <a:ext cx="12192000" cy="876300"/>
          </a:xfrm>
          <a:solidFill>
            <a:schemeClr val="bg1"/>
          </a:solidFill>
          <a:ln w="57150">
            <a:noFill/>
          </a:ln>
        </p:spPr>
        <p:txBody>
          <a:bodyPr vert="horz" wrap="square" lIns="91440" tIns="45720" rIns="91440" bIns="45720" numCol="1" rtlCol="0" anchor="t" anchorCtr="0" compatLnSpc="1">
            <a:normAutofit fontScale="90000"/>
          </a:bodyPr>
          <a:lstStyle/>
          <a:p>
            <a:pPr algn="ctr" eaLnBrk="1" hangingPunct="1">
              <a:defRPr/>
            </a:pPr>
            <a:r>
              <a:rPr lang="en-US" sz="2800" b="1" dirty="0">
                <a:solidFill>
                  <a:schemeClr val="tx1">
                    <a:lumMod val="95000"/>
                    <a:lumOff val="5000"/>
                  </a:schemeClr>
                </a:solidFill>
                <a:latin typeface="Arial Black" panose="020B0A04020102020204" pitchFamily="34" charset="0"/>
              </a:rPr>
              <a:t>SHADOW OBSERVATION REGISTER </a:t>
            </a:r>
            <a:br>
              <a:rPr lang="en-US" sz="2800" b="1" dirty="0">
                <a:solidFill>
                  <a:schemeClr val="tx1">
                    <a:lumMod val="95000"/>
                    <a:lumOff val="5000"/>
                  </a:schemeClr>
                </a:solidFill>
                <a:latin typeface="Arial Black" panose="020B0A04020102020204" pitchFamily="34" charset="0"/>
              </a:rPr>
            </a:br>
            <a:r>
              <a:rPr lang="en-US" sz="2800" b="1" dirty="0">
                <a:solidFill>
                  <a:schemeClr val="tx1">
                    <a:lumMod val="95000"/>
                    <a:lumOff val="5000"/>
                  </a:schemeClr>
                </a:solidFill>
                <a:latin typeface="Arial Black" panose="020B0A04020102020204" pitchFamily="34" charset="0"/>
              </a:rPr>
              <a:t>(SOR) &amp; FOLDER OF EVIDENCE (FE) </a:t>
            </a:r>
            <a:r>
              <a:rPr lang="en-US" sz="2700" dirty="0">
                <a:solidFill>
                  <a:schemeClr val="tx1">
                    <a:lumMod val="95000"/>
                    <a:lumOff val="5000"/>
                  </a:schemeClr>
                </a:solidFill>
                <a:latin typeface="Arial Black" panose="020B0A04020102020204" pitchFamily="34" charset="0"/>
              </a:rPr>
              <a:t/>
            </a:r>
            <a:br>
              <a:rPr lang="en-US" sz="2700" dirty="0">
                <a:solidFill>
                  <a:schemeClr val="tx1">
                    <a:lumMod val="95000"/>
                    <a:lumOff val="5000"/>
                  </a:schemeClr>
                </a:solidFill>
                <a:latin typeface="Arial Black" panose="020B0A04020102020204" pitchFamily="34" charset="0"/>
              </a:rPr>
            </a:br>
            <a:endParaRPr lang="en-US" sz="2700" dirty="0">
              <a:solidFill>
                <a:schemeClr val="tx1">
                  <a:lumMod val="95000"/>
                  <a:lumOff val="5000"/>
                </a:schemeClr>
              </a:solidFill>
              <a:latin typeface="Arial Black" panose="020B0A04020102020204" pitchFamily="34" charset="0"/>
            </a:endParaRPr>
          </a:p>
        </p:txBody>
      </p:sp>
      <p:sp>
        <p:nvSpPr>
          <p:cNvPr id="37891" name="Content Placeholder 10"/>
          <p:cNvSpPr>
            <a:spLocks noGrp="1"/>
          </p:cNvSpPr>
          <p:nvPr>
            <p:ph idx="1"/>
          </p:nvPr>
        </p:nvSpPr>
        <p:spPr>
          <a:xfrm>
            <a:off x="904163" y="1514768"/>
            <a:ext cx="9929916" cy="4513141"/>
          </a:xfrm>
        </p:spPr>
        <p:txBody>
          <a:bodyPr>
            <a:normAutofit fontScale="25000" lnSpcReduction="20000"/>
          </a:bodyPr>
          <a:lstStyle/>
          <a:p>
            <a:pPr marL="0">
              <a:lnSpc>
                <a:spcPct val="90000"/>
              </a:lnSpc>
              <a:spcBef>
                <a:spcPct val="0"/>
              </a:spcBef>
              <a:buFont typeface="+mj-lt"/>
              <a:buAutoNum type="arabicPeriod"/>
            </a:pPr>
            <a:endParaRPr lang="en-US" altLang="en-US" sz="1200" b="1" dirty="0"/>
          </a:p>
          <a:p>
            <a:pPr marL="0">
              <a:lnSpc>
                <a:spcPct val="90000"/>
              </a:lnSpc>
              <a:spcBef>
                <a:spcPct val="0"/>
              </a:spcBef>
              <a:buFont typeface="+mj-lt"/>
              <a:buAutoNum type="arabicPeriod"/>
            </a:pPr>
            <a:endParaRPr lang="en-US" altLang="en-US" sz="1200" b="1" dirty="0"/>
          </a:p>
          <a:p>
            <a:pPr marL="1028700" indent="-1371600" algn="just">
              <a:lnSpc>
                <a:spcPct val="90000"/>
              </a:lnSpc>
              <a:spcBef>
                <a:spcPct val="0"/>
              </a:spcBef>
              <a:buFont typeface="+mj-lt"/>
              <a:buAutoNum type="arabicPeriod"/>
            </a:pPr>
            <a:r>
              <a:rPr lang="en-US" altLang="en-US" sz="11200" dirty="0">
                <a:latin typeface="Calibri" panose="020F0502020204030204" pitchFamily="34" charset="0"/>
                <a:ea typeface="Calibri" panose="020F0502020204030204" pitchFamily="34" charset="0"/>
                <a:cs typeface="Calibri" panose="020F0502020204030204" pitchFamily="34" charset="0"/>
              </a:rPr>
              <a:t>SOR is for each Contesting Candidate in a constituency (ANNEXURE B-13 of the Instructions). To record all expenses incurred on major events(public meetings/rallies etc.,) towards election campaign,</a:t>
            </a:r>
          </a:p>
          <a:p>
            <a:pPr marL="1028700" indent="-1371600" algn="just">
              <a:lnSpc>
                <a:spcPct val="90000"/>
              </a:lnSpc>
              <a:spcBef>
                <a:spcPct val="0"/>
              </a:spcBef>
              <a:buFont typeface="+mj-lt"/>
              <a:buAutoNum type="arabicPeriod"/>
            </a:pPr>
            <a:endParaRPr lang="en-US" altLang="en-US" sz="11200" dirty="0">
              <a:latin typeface="Calibri" panose="020F0502020204030204" pitchFamily="34" charset="0"/>
              <a:ea typeface="Calibri" panose="020F0502020204030204" pitchFamily="34" charset="0"/>
              <a:cs typeface="Calibri" panose="020F0502020204030204" pitchFamily="34" charset="0"/>
            </a:endParaRPr>
          </a:p>
          <a:p>
            <a:pPr marL="1028700" indent="-1371600" algn="just">
              <a:lnSpc>
                <a:spcPct val="90000"/>
              </a:lnSpc>
              <a:spcBef>
                <a:spcPct val="0"/>
              </a:spcBef>
              <a:buFont typeface="+mj-lt"/>
              <a:buAutoNum type="arabicPeriod"/>
            </a:pPr>
            <a:r>
              <a:rPr lang="en-US" altLang="en-US" sz="11200" dirty="0">
                <a:latin typeface="Calibri" panose="020F0502020204030204" pitchFamily="34" charset="0"/>
                <a:ea typeface="Calibri" panose="020F0502020204030204" pitchFamily="34" charset="0"/>
                <a:cs typeface="Calibri" panose="020F0502020204030204" pitchFamily="34" charset="0"/>
              </a:rPr>
              <a:t>All expenditure recorded to be supported by CD/Video evidences(proper referencing) held in FE and to be cross- checked during Inspections </a:t>
            </a:r>
          </a:p>
          <a:p>
            <a:pPr marL="1028700" indent="-1371600" algn="just">
              <a:lnSpc>
                <a:spcPct val="90000"/>
              </a:lnSpc>
              <a:spcBef>
                <a:spcPct val="0"/>
              </a:spcBef>
              <a:buFont typeface="+mj-lt"/>
              <a:buAutoNum type="arabicPeriod"/>
            </a:pPr>
            <a:endParaRPr lang="en-US" altLang="en-US" sz="11200" dirty="0">
              <a:latin typeface="Calibri" panose="020F0502020204030204" pitchFamily="34" charset="0"/>
              <a:ea typeface="Calibri" panose="020F0502020204030204" pitchFamily="34" charset="0"/>
              <a:cs typeface="Calibri" panose="020F0502020204030204" pitchFamily="34" charset="0"/>
            </a:endParaRPr>
          </a:p>
          <a:p>
            <a:pPr marL="1028700" indent="-1371600" algn="just">
              <a:lnSpc>
                <a:spcPct val="90000"/>
              </a:lnSpc>
              <a:spcBef>
                <a:spcPct val="0"/>
              </a:spcBef>
              <a:buFont typeface="+mj-lt"/>
              <a:buAutoNum type="arabicPeriod"/>
            </a:pPr>
            <a:r>
              <a:rPr lang="en-US" altLang="en-US" sz="11200" dirty="0">
                <a:latin typeface="Calibri" panose="020F0502020204030204" pitchFamily="34" charset="0"/>
                <a:ea typeface="Calibri" panose="020F0502020204030204" pitchFamily="34" charset="0"/>
                <a:cs typeface="Calibri" panose="020F0502020204030204" pitchFamily="34" charset="0"/>
              </a:rPr>
              <a:t>Signatures of candidate/ authorized agent to be taken during inspection</a:t>
            </a:r>
          </a:p>
          <a:p>
            <a:pPr marL="1028700" indent="-1371600" algn="just">
              <a:lnSpc>
                <a:spcPct val="90000"/>
              </a:lnSpc>
              <a:spcBef>
                <a:spcPct val="0"/>
              </a:spcBef>
              <a:buFont typeface="+mj-lt"/>
              <a:buAutoNum type="arabicPeriod"/>
            </a:pPr>
            <a:endParaRPr lang="en-US" altLang="en-US" sz="11200" dirty="0">
              <a:latin typeface="Calibri" panose="020F0502020204030204" pitchFamily="34" charset="0"/>
              <a:ea typeface="Calibri" panose="020F0502020204030204" pitchFamily="34" charset="0"/>
              <a:cs typeface="Calibri" panose="020F0502020204030204" pitchFamily="34" charset="0"/>
            </a:endParaRPr>
          </a:p>
          <a:p>
            <a:pPr marL="1028700" indent="-1371600" algn="just">
              <a:lnSpc>
                <a:spcPct val="90000"/>
              </a:lnSpc>
              <a:spcBef>
                <a:spcPct val="0"/>
              </a:spcBef>
              <a:buFont typeface="+mj-lt"/>
              <a:buAutoNum type="arabicPeriod"/>
            </a:pPr>
            <a:r>
              <a:rPr lang="en-US" altLang="en-US" sz="11200" dirty="0">
                <a:latin typeface="Calibri" panose="020F0502020204030204" pitchFamily="34" charset="0"/>
                <a:ea typeface="Calibri" panose="020F0502020204030204" pitchFamily="34" charset="0"/>
                <a:cs typeface="Calibri" panose="020F0502020204030204" pitchFamily="34" charset="0"/>
              </a:rPr>
              <a:t>The SOR &amp; FE to be handed to the Dy.DEO by the EO for safe custody before leaving the constituency, under receipt. </a:t>
            </a:r>
          </a:p>
          <a:p>
            <a:pPr marL="0">
              <a:lnSpc>
                <a:spcPct val="90000"/>
              </a:lnSpc>
              <a:spcBef>
                <a:spcPct val="0"/>
              </a:spcBef>
              <a:buNone/>
            </a:pPr>
            <a:endParaRPr lang="en-US" altLang="en-US" sz="1200" dirty="0"/>
          </a:p>
          <a:p>
            <a:pPr marL="0">
              <a:lnSpc>
                <a:spcPct val="90000"/>
              </a:lnSpc>
              <a:spcBef>
                <a:spcPct val="0"/>
              </a:spcBef>
              <a:buNone/>
            </a:pPr>
            <a:endParaRPr lang="en-US" altLang="en-US" sz="1200" dirty="0"/>
          </a:p>
          <a:p>
            <a:pPr marL="0">
              <a:lnSpc>
                <a:spcPct val="90000"/>
              </a:lnSpc>
              <a:spcBef>
                <a:spcPct val="0"/>
              </a:spcBef>
              <a:buNone/>
            </a:pPr>
            <a:endParaRPr lang="en-US" altLang="en-US" sz="1200" dirty="0"/>
          </a:p>
          <a:p>
            <a:pPr marL="0">
              <a:lnSpc>
                <a:spcPct val="90000"/>
              </a:lnSpc>
              <a:spcBef>
                <a:spcPct val="0"/>
              </a:spcBef>
              <a:buNone/>
            </a:pPr>
            <a:endParaRPr lang="en-US" altLang="en-US" sz="1200" dirty="0"/>
          </a:p>
          <a:p>
            <a:pPr marL="0">
              <a:lnSpc>
                <a:spcPct val="90000"/>
              </a:lnSpc>
              <a:spcBef>
                <a:spcPct val="0"/>
              </a:spcBef>
              <a:buNone/>
            </a:pPr>
            <a:endParaRPr lang="en-US" altLang="en-US" sz="1200" dirty="0"/>
          </a:p>
          <a:p>
            <a:pPr marL="0">
              <a:lnSpc>
                <a:spcPct val="90000"/>
              </a:lnSpc>
              <a:spcBef>
                <a:spcPct val="0"/>
              </a:spcBef>
              <a:buNone/>
            </a:pPr>
            <a:endParaRPr lang="en-US" altLang="en-US" sz="1200" dirty="0"/>
          </a:p>
          <a:p>
            <a:pPr marL="0">
              <a:lnSpc>
                <a:spcPct val="90000"/>
              </a:lnSpc>
              <a:spcBef>
                <a:spcPct val="0"/>
              </a:spcBef>
              <a:buNone/>
            </a:pPr>
            <a:endParaRPr lang="en-US" altLang="en-US" sz="1200" dirty="0"/>
          </a:p>
          <a:p>
            <a:pPr marL="0">
              <a:lnSpc>
                <a:spcPct val="90000"/>
              </a:lnSpc>
              <a:spcBef>
                <a:spcPct val="0"/>
              </a:spcBef>
              <a:buNone/>
            </a:pPr>
            <a:endParaRPr lang="en-US" altLang="en-US" sz="1200" dirty="0"/>
          </a:p>
          <a:p>
            <a:pPr marL="0">
              <a:lnSpc>
                <a:spcPct val="90000"/>
              </a:lnSpc>
              <a:spcBef>
                <a:spcPct val="0"/>
              </a:spcBef>
              <a:buNone/>
            </a:pPr>
            <a:endParaRPr lang="en-US" altLang="en-US" sz="1200" dirty="0"/>
          </a:p>
          <a:p>
            <a:pPr marL="0">
              <a:lnSpc>
                <a:spcPct val="90000"/>
              </a:lnSpc>
              <a:buNone/>
            </a:pPr>
            <a:endParaRPr lang="en-US" altLang="en-US" sz="1200" b="1" dirty="0"/>
          </a:p>
          <a:p>
            <a:pPr marL="0">
              <a:lnSpc>
                <a:spcPct val="90000"/>
              </a:lnSpc>
              <a:buNone/>
            </a:pPr>
            <a:endParaRPr lang="en-US" altLang="en-US" sz="1200" b="1" dirty="0"/>
          </a:p>
          <a:p>
            <a:pPr marL="0">
              <a:lnSpc>
                <a:spcPct val="90000"/>
              </a:lnSpc>
              <a:buNone/>
            </a:pPr>
            <a:endParaRPr lang="en-US" altLang="en-US" sz="1200" b="1" dirty="0"/>
          </a:p>
          <a:p>
            <a:pPr marL="0">
              <a:lnSpc>
                <a:spcPct val="90000"/>
              </a:lnSpc>
              <a:buNone/>
            </a:pPr>
            <a:endParaRPr lang="en-US" altLang="en-US" sz="1200" b="1" dirty="0"/>
          </a:p>
          <a:p>
            <a:pPr marL="0">
              <a:lnSpc>
                <a:spcPct val="90000"/>
              </a:lnSpc>
              <a:buNone/>
            </a:pPr>
            <a:endParaRPr lang="en-US" altLang="en-US" sz="1200" dirty="0"/>
          </a:p>
          <a:p>
            <a:pPr marL="0">
              <a:lnSpc>
                <a:spcPct val="90000"/>
              </a:lnSpc>
              <a:buNone/>
            </a:pPr>
            <a:endParaRPr lang="en-US" altLang="en-US" sz="2000" dirty="0"/>
          </a:p>
          <a:p>
            <a:pPr marL="0">
              <a:lnSpc>
                <a:spcPct val="90000"/>
              </a:lnSpc>
            </a:pPr>
            <a:endParaRPr lang="en-US" altLang="en-US" sz="2000"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Grp="1" noUngrp="1" noRot="1" noChangeAspect="1" noMove="1" noResize="1"/>
          </p:cNvGrpSpPr>
          <p:nvPr/>
        </p:nvGrpSpPr>
        <p:grpSpPr bwMode="auto">
          <a:xfrm>
            <a:off x="695325" y="-7938"/>
            <a:ext cx="10801350" cy="6865938"/>
            <a:chOff x="0" y="-8467"/>
            <a:chExt cx="12192000" cy="6866467"/>
          </a:xfrm>
        </p:grpSpPr>
        <p:cxnSp>
          <p:nvCxnSpPr>
            <p:cNvPr id="8" name="Straight Connector 7"/>
            <p:cNvCxnSpPr/>
            <p:nvPr/>
          </p:nvCxnSpPr>
          <p:spPr>
            <a:xfrm>
              <a:off x="9370484"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7425267" y="3681168"/>
              <a:ext cx="476461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p:cNvSpPr/>
            <p:nvPr/>
          </p:nvSpPr>
          <p:spPr>
            <a:xfrm>
              <a:off x="8932333" y="3047706"/>
              <a:ext cx="325966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nvSpPr>
          <p:spPr>
            <a:xfrm>
              <a:off x="10371667" y="3589086"/>
              <a:ext cx="181821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0" y="4012981"/>
              <a:ext cx="44873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p:cNvSpPr>
            <a:spLocks noGrp="1" noRot="1" noChangeAspect="1" noMove="1" noResize="1" noEditPoints="1" noAdjustHandles="1" noChangeArrowheads="1" noChangeShapeType="1" noTextEdit="1"/>
          </p:cNvSpPr>
          <p:nvPr/>
        </p:nvSpPr>
        <p:spPr>
          <a:xfrm>
            <a:off x="695328" y="0"/>
            <a:ext cx="10799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0"/>
          <p:cNvGrpSpPr>
            <a:grpSpLocks noGrp="1" noUngrp="1" noRot="1" noChangeAspect="1" noMove="1" noResize="1"/>
          </p:cNvGrpSpPr>
          <p:nvPr/>
        </p:nvGrpSpPr>
        <p:grpSpPr bwMode="auto">
          <a:xfrm>
            <a:off x="695325" y="-7938"/>
            <a:ext cx="10801350" cy="6865938"/>
            <a:chOff x="0" y="-8467"/>
            <a:chExt cx="12192000" cy="6866467"/>
          </a:xfrm>
        </p:grpSpPr>
        <p:cxnSp>
          <p:nvCxnSpPr>
            <p:cNvPr id="22" name="Straight Connector 21"/>
            <p:cNvCxnSpPr/>
            <p:nvPr/>
          </p:nvCxnSpPr>
          <p:spPr>
            <a:xfrm flipH="1">
              <a:off x="7425267" y="3681168"/>
              <a:ext cx="476461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p:cNvSpPr/>
            <p:nvPr/>
          </p:nvSpPr>
          <p:spPr>
            <a:xfrm>
              <a:off x="8932333" y="3047706"/>
              <a:ext cx="325966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p:cNvSpPr/>
            <p:nvPr/>
          </p:nvSpPr>
          <p:spPr>
            <a:xfrm>
              <a:off x="10898717" y="-8467"/>
              <a:ext cx="1289049"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p:cNvSpPr/>
            <p:nvPr/>
          </p:nvSpPr>
          <p:spPr>
            <a:xfrm>
              <a:off x="10938933" y="-8467"/>
              <a:ext cx="1248833"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10371667" y="3589086"/>
              <a:ext cx="181821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p:cNvSpPr/>
            <p:nvPr/>
          </p:nvSpPr>
          <p:spPr>
            <a:xfrm>
              <a:off x="0" y="4012981"/>
              <a:ext cx="44873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2" name="Rectangle 31"/>
          <p:cNvSpPr>
            <a:spLocks noGrp="1" noRot="1" noChangeAspect="1" noMove="1" noResize="1" noEditPoints="1" noAdjustHandles="1" noChangeArrowheads="1" noChangeShapeType="1" noTextEdit="1"/>
          </p:cNvSpPr>
          <p:nvPr/>
        </p:nvSpPr>
        <p:spPr>
          <a:xfrm>
            <a:off x="1117256" y="479425"/>
            <a:ext cx="9957495" cy="589915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4" name="Picture 1"/>
          <p:cNvPicPr>
            <a:picLocks noChangeAspect="1" noChangeArrowheads="1"/>
          </p:cNvPicPr>
          <p:nvPr/>
        </p:nvPicPr>
        <p:blipFill>
          <a:blip r:embed="rId2" cstate="print"/>
          <a:srcRect l="20300" t="16550" r="17001" b="10847"/>
          <a:stretch>
            <a:fillRect/>
          </a:stretch>
        </p:blipFill>
        <p:spPr bwMode="auto">
          <a:xfrm>
            <a:off x="0" y="0"/>
            <a:ext cx="12192000" cy="6857999"/>
          </a:xfrm>
          <a:prstGeom prst="rect">
            <a:avLst/>
          </a:prstGeom>
          <a:noFill/>
          <a:ln w="9525">
            <a:solidFill>
              <a:srgbClr val="7030A0"/>
            </a:solidFill>
            <a:miter lim="800000"/>
            <a:headEnd/>
            <a:tailEnd/>
          </a:ln>
        </p:spPr>
      </p:pic>
      <p:sp>
        <p:nvSpPr>
          <p:cNvPr id="4" name="Slide Number Placeholder 3"/>
          <p:cNvSpPr>
            <a:spLocks noGrp="1"/>
          </p:cNvSpPr>
          <p:nvPr>
            <p:ph type="sldNum" sz="quarter" idx="2"/>
          </p:nvPr>
        </p:nvSpPr>
        <p:spPr/>
        <p:txBody>
          <a:bodyPr/>
          <a:lstStyle/>
          <a:p>
            <a:fld id="{86CB4B4D-7CA3-9044-876B-883B54F8677D}" type="slidenum">
              <a:rPr lang="en-IN" smtClean="0"/>
              <a:pPr/>
              <a:t>96</a:t>
            </a:fld>
            <a:endParaRPr lang="en-IN"/>
          </a:p>
        </p:txBody>
      </p:sp>
    </p:spTree>
  </p:cSld>
  <p:clrMapOvr>
    <a:masterClrMapping/>
  </p:clrMapOvr>
  <p:transition advClick="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UBLIC MEETINGS/RALLIES"/>
          <p:cNvSpPr txBox="1">
            <a:spLocks noGrp="1"/>
          </p:cNvSpPr>
          <p:nvPr>
            <p:ph type="title" idx="4294967295"/>
          </p:nvPr>
        </p:nvSpPr>
        <p:spPr>
          <a:xfrm>
            <a:off x="0" y="469900"/>
            <a:ext cx="6007100" cy="581025"/>
          </a:xfrm>
          <a:prstGeom prst="rect">
            <a:avLst/>
          </a:prstGeom>
          <a:solidFill>
            <a:schemeClr val="bg1"/>
          </a:solidFill>
          <a:ln w="57150">
            <a:noFill/>
          </a:ln>
        </p:spPr>
        <p:txBody>
          <a:bodyPr>
            <a:normAutofit/>
          </a:bodyPr>
          <a:lstStyle>
            <a:lvl1pPr algn="ctr">
              <a:defRPr sz="3200" b="1">
                <a:solidFill>
                  <a:srgbClr val="000000"/>
                </a:solidFill>
              </a:defRPr>
            </a:lvl1pPr>
          </a:lstStyle>
          <a:p>
            <a:r>
              <a:rPr lang="en-IN" sz="2800" dirty="0" smtClean="0">
                <a:latin typeface="Calibri" panose="020F0502020204030204" pitchFamily="34" charset="0"/>
                <a:ea typeface="Calibri" panose="020F0502020204030204" pitchFamily="34" charset="0"/>
                <a:cs typeface="Calibri" panose="020F0502020204030204" pitchFamily="34" charset="0"/>
              </a:rPr>
              <a:t> Public meetings/rallies</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sp>
        <p:nvSpPr>
          <p:cNvPr id="344" name="Format for applying for permission to hold public meeting/ rally  is given in Annexure-D1 (Compendium Oct.’17)…"/>
          <p:cNvSpPr txBox="1">
            <a:spLocks noGrp="1"/>
          </p:cNvSpPr>
          <p:nvPr>
            <p:ph type="body" idx="4294967295"/>
          </p:nvPr>
        </p:nvSpPr>
        <p:spPr>
          <a:xfrm>
            <a:off x="0" y="1291435"/>
            <a:ext cx="10544175" cy="4694237"/>
          </a:xfrm>
          <a:prstGeom prst="rect">
            <a:avLst/>
          </a:prstGeom>
        </p:spPr>
        <p:txBody>
          <a:bodyPr>
            <a:normAutofit/>
          </a:bodyPr>
          <a:lstStyle/>
          <a:p>
            <a:pPr marL="514350" indent="-514350" algn="just">
              <a:buFont typeface="+mj-lt"/>
              <a:buAutoNum type="arabicPeriod"/>
              <a:defRPr sz="2800"/>
            </a:pPr>
            <a:r>
              <a:rPr sz="2800" dirty="0">
                <a:latin typeface="Calibri" panose="020F0502020204030204" pitchFamily="34" charset="0"/>
                <a:ea typeface="Calibri" panose="020F0502020204030204" pitchFamily="34" charset="0"/>
                <a:cs typeface="Calibri" panose="020F0502020204030204" pitchFamily="34" charset="0"/>
              </a:rPr>
              <a:t>Format for applying for permission to hold public meeting/ rally  is given in Annexure-D1 </a:t>
            </a:r>
            <a:r>
              <a:rPr sz="2800" dirty="0" smtClean="0">
                <a:latin typeface="Calibri" panose="020F0502020204030204" pitchFamily="34" charset="0"/>
                <a:ea typeface="Calibri" panose="020F0502020204030204" pitchFamily="34" charset="0"/>
                <a:cs typeface="Calibri" panose="020F0502020204030204" pitchFamily="34" charset="0"/>
              </a:rPr>
              <a:t>(</a:t>
            </a:r>
            <a:r>
              <a:rPr lang="en-GB" dirty="0" smtClean="0"/>
              <a:t>Compendium </a:t>
            </a:r>
            <a:r>
              <a:rPr lang="en-GB" dirty="0"/>
              <a:t>of Instructions On Election Expenditure </a:t>
            </a:r>
            <a:r>
              <a:rPr lang="en-GB" dirty="0" smtClean="0"/>
              <a:t>Monitoring - August 2023) </a:t>
            </a:r>
            <a:endParaRPr lang="en-IN" dirty="0"/>
          </a:p>
          <a:p>
            <a:pPr marL="514350" indent="-514350">
              <a:buFont typeface="+mj-lt"/>
              <a:buAutoNum type="arabicPeriod"/>
              <a:defRPr sz="2800"/>
            </a:pPr>
            <a:r>
              <a:rPr sz="2800" dirty="0" smtClean="0">
                <a:latin typeface="Calibri" panose="020F0502020204030204" pitchFamily="34" charset="0"/>
                <a:ea typeface="Calibri" panose="020F0502020204030204" pitchFamily="34" charset="0"/>
                <a:cs typeface="Calibri" panose="020F0502020204030204" pitchFamily="34" charset="0"/>
              </a:rPr>
              <a:t>Candidate </a:t>
            </a:r>
            <a:r>
              <a:rPr sz="2800" dirty="0">
                <a:latin typeface="Calibri" panose="020F0502020204030204" pitchFamily="34" charset="0"/>
                <a:ea typeface="Calibri" panose="020F0502020204030204" pitchFamily="34" charset="0"/>
                <a:cs typeface="Calibri" panose="020F0502020204030204" pitchFamily="34" charset="0"/>
              </a:rPr>
              <a:t>has to mention date, time, duration  and location of such meeting/rally along with expenditure plan for obtaining due permission</a:t>
            </a:r>
          </a:p>
          <a:p>
            <a:pPr marL="514350" indent="-514350">
              <a:buFont typeface="+mj-lt"/>
              <a:buAutoNum type="arabicPeriod"/>
              <a:defRPr sz="2800"/>
            </a:pPr>
            <a:r>
              <a:rPr sz="2800" dirty="0">
                <a:latin typeface="Calibri" panose="020F0502020204030204" pitchFamily="34" charset="0"/>
                <a:ea typeface="Calibri" panose="020F0502020204030204" pitchFamily="34" charset="0"/>
                <a:cs typeface="Calibri" panose="020F0502020204030204" pitchFamily="34" charset="0"/>
              </a:rPr>
              <a:t>Rallies should be staggered to enable proper coverage</a:t>
            </a:r>
          </a:p>
          <a:p>
            <a:pPr marL="514350" indent="-514350" algn="just">
              <a:buFont typeface="+mj-lt"/>
              <a:buAutoNum type="arabicPeriod"/>
              <a:defRPr sz="2800"/>
            </a:pPr>
            <a:r>
              <a:rPr sz="2800" dirty="0">
                <a:latin typeface="Calibri" panose="020F0502020204030204" pitchFamily="34" charset="0"/>
                <a:ea typeface="Calibri" panose="020F0502020204030204" pitchFamily="34" charset="0"/>
                <a:cs typeface="Calibri" panose="020F0502020204030204" pitchFamily="34" charset="0"/>
              </a:rPr>
              <a:t>This is necessary for maintenance of law and order and proper video recording of events.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4175" y="241161"/>
            <a:ext cx="1518950" cy="1180445"/>
          </a:xfrm>
          <a:prstGeom prst="rect">
            <a:avLst/>
          </a:prstGeom>
        </p:spPr>
      </p:pic>
      <p:sp>
        <p:nvSpPr>
          <p:cNvPr id="2" name="Slide Number Placeholder 1"/>
          <p:cNvSpPr>
            <a:spLocks noGrp="1"/>
          </p:cNvSpPr>
          <p:nvPr>
            <p:ph type="sldNum" sz="quarter" idx="2"/>
          </p:nvPr>
        </p:nvSpPr>
        <p:spPr/>
        <p:txBody>
          <a:bodyPr/>
          <a:lstStyle/>
          <a:p>
            <a:fld id="{86CB4B4D-7CA3-9044-876B-883B54F8677D}" type="slidenum">
              <a:rPr lang="en-IN" smtClean="0"/>
              <a:pPr/>
              <a:t>97</a:t>
            </a:fld>
            <a:endParaRPr lang="en-IN"/>
          </a:p>
        </p:txBody>
      </p:sp>
    </p:spTree>
  </p:cSld>
  <p:clrMapOvr>
    <a:masterClrMapping/>
  </p:clrMapOvr>
  <p:transition advClick="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454443" y="182881"/>
            <a:ext cx="5754304" cy="750770"/>
          </a:xfrm>
          <a:solidFill>
            <a:schemeClr val="bg1"/>
          </a:solidFill>
          <a:ln w="57150">
            <a:noFill/>
          </a:ln>
        </p:spPr>
        <p:txBody>
          <a:bodyPr>
            <a:normAutofit/>
          </a:bodyPr>
          <a:lstStyle/>
          <a:p>
            <a:pPr algn="ctr">
              <a:defRPr/>
            </a:pPr>
            <a:r>
              <a:rPr lang="en-US" sz="36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Star Campaigner</a:t>
            </a:r>
            <a:endParaRPr lang="en-IN" sz="36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2467" name="Rectangle 3"/>
          <p:cNvSpPr>
            <a:spLocks noGrp="1" noChangeArrowheads="1"/>
          </p:cNvSpPr>
          <p:nvPr>
            <p:ph idx="1"/>
          </p:nvPr>
        </p:nvSpPr>
        <p:spPr>
          <a:xfrm>
            <a:off x="480215" y="1148480"/>
            <a:ext cx="10240924" cy="4890736"/>
          </a:xfrm>
          <a:solidFill>
            <a:schemeClr val="bg1"/>
          </a:solidFill>
        </p:spPr>
        <p:txBody>
          <a:bodyPr vert="horz" lIns="91440" tIns="45720" rIns="91440" bIns="45720" rtlCol="0" anchor="t">
            <a:normAutofit/>
          </a:bodyPr>
          <a:lstStyle/>
          <a:p>
            <a:pPr marL="514350" indent="-514350" algn="just" eaLnBrk="1" hangingPunct="1">
              <a:lnSpc>
                <a:spcPct val="150000"/>
              </a:lnSpc>
              <a:buFont typeface="+mj-lt"/>
              <a:buAutoNum type="arabicPeriod"/>
            </a:pPr>
            <a:r>
              <a:rPr lang="en-US" altLang="en-US" dirty="0">
                <a:latin typeface="Calibri" panose="020F0502020204030204" pitchFamily="34" charset="0"/>
                <a:ea typeface="Calibri" panose="020F0502020204030204" pitchFamily="34" charset="0"/>
                <a:cs typeface="Calibri" panose="020F0502020204030204" pitchFamily="34" charset="0"/>
              </a:rPr>
              <a:t> List of Star campaigners to be submitted to CEO or the Commission within 7 days of the notification</a:t>
            </a:r>
          </a:p>
          <a:p>
            <a:pPr marL="514350" indent="-514350" algn="just">
              <a:lnSpc>
                <a:spcPct val="150000"/>
              </a:lnSpc>
              <a:buFont typeface="+mj-lt"/>
              <a:buAutoNum type="arabicPeriod"/>
            </a:pPr>
            <a:r>
              <a:rPr lang="en-US" altLang="en-US" dirty="0">
                <a:latin typeface="Calibri" panose="020F0502020204030204" pitchFamily="34" charset="0"/>
                <a:ea typeface="Calibri" panose="020F0502020204030204" pitchFamily="34" charset="0"/>
                <a:cs typeface="Calibri" panose="020F0502020204030204" pitchFamily="34" charset="0"/>
              </a:rPr>
              <a:t> Recognized political party- 40 </a:t>
            </a:r>
          </a:p>
          <a:p>
            <a:pPr marL="514350" indent="-514350" algn="just">
              <a:lnSpc>
                <a:spcPct val="150000"/>
              </a:lnSpc>
              <a:buFont typeface="+mj-lt"/>
              <a:buAutoNum type="arabicPeriod"/>
            </a:pPr>
            <a:r>
              <a:rPr lang="en-US" altLang="en-US" dirty="0">
                <a:latin typeface="Calibri" panose="020F0502020204030204" pitchFamily="34" charset="0"/>
                <a:ea typeface="Calibri" panose="020F0502020204030204" pitchFamily="34" charset="0"/>
                <a:cs typeface="Calibri" panose="020F0502020204030204" pitchFamily="34" charset="0"/>
              </a:rPr>
              <a:t> Un-recognized political parties – 20 </a:t>
            </a:r>
          </a:p>
          <a:p>
            <a:pPr marL="0" indent="0" algn="just" eaLnBrk="1" hangingPunct="1">
              <a:lnSpc>
                <a:spcPct val="150000"/>
              </a:lnSpc>
              <a:buNone/>
            </a:pPr>
            <a:endParaRPr lang="en-US" altLang="en-US" dirty="0">
              <a:latin typeface="Calibri" panose="020F0502020204030204" pitchFamily="34" charset="0"/>
              <a:ea typeface="Calibri" panose="020F0502020204030204" pitchFamily="34" charset="0"/>
              <a:cs typeface="Calibri" panose="020F0502020204030204" pitchFamily="34" charset="0"/>
            </a:endParaRPr>
          </a:p>
          <a:p>
            <a:pPr eaLnBrk="1" hangingPunct="1">
              <a:lnSpc>
                <a:spcPct val="150000"/>
              </a:lnSpc>
              <a:buNone/>
            </a:pPr>
            <a:endParaRPr lang="en-IN" alt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98</a:t>
            </a:fld>
            <a:endParaRPr lang="en-US" dirty="0"/>
          </a:p>
        </p:txBody>
      </p:sp>
      <p:sp>
        <p:nvSpPr>
          <p:cNvPr id="3" name="Rectangle 2"/>
          <p:cNvSpPr/>
          <p:nvPr/>
        </p:nvSpPr>
        <p:spPr>
          <a:xfrm>
            <a:off x="10721139" y="5772192"/>
            <a:ext cx="861261" cy="369332"/>
          </a:xfrm>
          <a:prstGeom prst="rect">
            <a:avLst/>
          </a:prstGeom>
        </p:spPr>
        <p:txBody>
          <a:bodyPr wrap="none">
            <a:spAutoFit/>
          </a:bodyPr>
          <a:lstStyle/>
          <a:p>
            <a:r>
              <a:rPr lang="en-US" altLang="en-US" dirty="0" smtClean="0">
                <a:cs typeface="Calibri" panose="020F0502020204030204"/>
              </a:rPr>
              <a:t>Contd..</a:t>
            </a:r>
            <a:endParaRPr lang="en-IN"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00397" y="126662"/>
            <a:ext cx="8030300" cy="553170"/>
          </a:xfrm>
          <a:solidFill>
            <a:schemeClr val="bg1"/>
          </a:solidFill>
          <a:ln w="57150">
            <a:noFill/>
          </a:ln>
        </p:spPr>
        <p:txBody>
          <a:bodyPr vert="horz" wrap="square" lIns="91440" tIns="45720" rIns="91440" bIns="45720" numCol="1" rtlCol="0" anchor="t" anchorCtr="0" compatLnSpc="1">
            <a:noAutofit/>
          </a:bodyPr>
          <a:lstStyle/>
          <a:p>
            <a:pPr algn="ctr" eaLnBrk="1" hangingPunct="1">
              <a:defRPr/>
            </a:pPr>
            <a:r>
              <a:rPr lang="en-US" sz="36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STAR CAMPAIGNERS – contd.</a:t>
            </a:r>
            <a:endParaRPr lang="en-IN" sz="3600" b="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1443" name="Rectangle 3"/>
          <p:cNvSpPr>
            <a:spLocks noGrp="1" noChangeArrowheads="1"/>
          </p:cNvSpPr>
          <p:nvPr>
            <p:ph idx="1"/>
          </p:nvPr>
        </p:nvSpPr>
        <p:spPr>
          <a:xfrm>
            <a:off x="228600" y="895350"/>
            <a:ext cx="11353800" cy="5817352"/>
          </a:xfrm>
          <a:solidFill>
            <a:schemeClr val="bg1"/>
          </a:solidFill>
        </p:spPr>
        <p:txBody>
          <a:bodyPr>
            <a:normAutofit/>
          </a:bodyPr>
          <a:lstStyle/>
          <a:p>
            <a:pPr marL="514350" indent="-514350" algn="just">
              <a:lnSpc>
                <a:spcPct val="80000"/>
              </a:lnSpc>
              <a:buFont typeface="+mj-lt"/>
              <a:buAutoNum type="arabicPeriod"/>
            </a:pPr>
            <a:r>
              <a:rPr lang="en-US" altLang="en-US" sz="2800" dirty="0">
                <a:latin typeface="Calibri" panose="020F0502020204030204" pitchFamily="34" charset="0"/>
              </a:rPr>
              <a:t>If the Star campaigner travels with candidate or media person, then 50% of the travel expense will be added to the candidate</a:t>
            </a:r>
          </a:p>
          <a:p>
            <a:pPr marL="514350" indent="-514350" algn="just">
              <a:lnSpc>
                <a:spcPct val="80000"/>
              </a:lnSpc>
              <a:buFont typeface="+mj-lt"/>
              <a:buAutoNum type="arabicPeriod"/>
            </a:pPr>
            <a:r>
              <a:rPr lang="en-US" altLang="en-US" sz="2800" dirty="0">
                <a:latin typeface="Calibri" panose="020F0502020204030204" pitchFamily="34" charset="0"/>
              </a:rPr>
              <a:t>If the candidate shares the </a:t>
            </a:r>
            <a:r>
              <a:rPr lang="en-US" altLang="en-US" sz="2800" dirty="0" err="1">
                <a:latin typeface="Calibri" panose="020F0502020204030204" pitchFamily="34" charset="0"/>
              </a:rPr>
              <a:t>Pandal</a:t>
            </a:r>
            <a:r>
              <a:rPr lang="en-US" altLang="en-US" sz="2800" dirty="0">
                <a:latin typeface="Calibri" panose="020F0502020204030204" pitchFamily="34" charset="0"/>
              </a:rPr>
              <a:t> with the Star Campaigner or his photo or poster with his name is exhibited in the meeting, then the meeting expense will be added to his account</a:t>
            </a:r>
          </a:p>
          <a:p>
            <a:pPr marL="514350" indent="-514350" algn="just" eaLnBrk="1" hangingPunct="1">
              <a:buFont typeface="+mj-lt"/>
              <a:buAutoNum type="arabicPeriod"/>
            </a:pPr>
            <a:r>
              <a:rPr lang="en-US" altLang="en-US" sz="2800" dirty="0">
                <a:latin typeface="Calibri" panose="020F0502020204030204" pitchFamily="34" charset="0"/>
              </a:rPr>
              <a:t>All Passengers going by private aircrafts and helicopters will be frisked both in airports and airstrips</a:t>
            </a:r>
          </a:p>
          <a:p>
            <a:pPr marL="514350" indent="-514350" algn="just" eaLnBrk="1" hangingPunct="1">
              <a:buFont typeface="+mj-lt"/>
              <a:buAutoNum type="arabicPeriod"/>
            </a:pPr>
            <a:r>
              <a:rPr lang="en-US" altLang="en-US" sz="2800" dirty="0">
                <a:latin typeface="Calibri" panose="020F0502020204030204" pitchFamily="34" charset="0"/>
              </a:rPr>
              <a:t>The candidate or Party shall inform about the travel plan of the aircraft or helicopter 24 hrs in advance for landing and take off in non commercial airports, to DEO for security purpose</a:t>
            </a:r>
          </a:p>
          <a:p>
            <a:pPr marL="514350" indent="-514350" algn="just" eaLnBrk="1" hangingPunct="1">
              <a:buFont typeface="+mj-lt"/>
              <a:buAutoNum type="arabicPeriod"/>
            </a:pPr>
            <a:r>
              <a:rPr lang="en-US" altLang="en-US" sz="2800" dirty="0">
                <a:latin typeface="Calibri" panose="020F0502020204030204" pitchFamily="34" charset="0"/>
              </a:rPr>
              <a:t>Candidate shall inform the RO concerned within 5 days of landing about the hiring charges paid or payable for helicopter /air craft and name of the pol. Party incase hiring charges borne by it.</a:t>
            </a:r>
          </a:p>
        </p:txBody>
      </p:sp>
      <p:sp>
        <p:nvSpPr>
          <p:cNvPr id="2" name="Slide Number Placeholder 1"/>
          <p:cNvSpPr>
            <a:spLocks noGrp="1"/>
          </p:cNvSpPr>
          <p:nvPr>
            <p:ph type="sldNum" sz="quarter" idx="12"/>
          </p:nvPr>
        </p:nvSpPr>
        <p:spPr/>
        <p:txBody>
          <a:bodyPr/>
          <a:lstStyle/>
          <a:p>
            <a:fld id="{D57F1E4F-1CFF-5643-939E-217C01CDF565}" type="slidenum">
              <a:rPr lang="en-US" smtClean="0"/>
              <a:pPr/>
              <a:t>99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7204</TotalTime>
  <Words>9014</Words>
  <Application>Microsoft Office PowerPoint</Application>
  <PresentationFormat>Widescreen</PresentationFormat>
  <Paragraphs>950</Paragraphs>
  <Slides>113</Slides>
  <Notes>5</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34" baseType="lpstr">
      <vt:lpstr>SimSun</vt:lpstr>
      <vt:lpstr>Aharoni</vt:lpstr>
      <vt:lpstr>Arial</vt:lpstr>
      <vt:lpstr>Arial Black</vt:lpstr>
      <vt:lpstr>Arial Narrow</vt:lpstr>
      <vt:lpstr>Bodoni</vt:lpstr>
      <vt:lpstr>Calibri</vt:lpstr>
      <vt:lpstr>Century Schoolbook</vt:lpstr>
      <vt:lpstr>Comic Sans MS</vt:lpstr>
      <vt:lpstr>Corbel</vt:lpstr>
      <vt:lpstr>Helvetica</vt:lpstr>
      <vt:lpstr>Mangal</vt:lpstr>
      <vt:lpstr>Nirmala UI</vt:lpstr>
      <vt:lpstr>Shonar Bangla</vt:lpstr>
      <vt:lpstr>Tahoma</vt:lpstr>
      <vt:lpstr>Times New Roman</vt:lpstr>
      <vt:lpstr>Trebuchet MS</vt:lpstr>
      <vt:lpstr>Wingdings</vt:lpstr>
      <vt:lpstr>Wingdings 3</vt:lpstr>
      <vt:lpstr>Office Theme</vt:lpstr>
      <vt:lpstr>Acrobat Document</vt:lpstr>
      <vt:lpstr>Theme 15  - Election Expenditure Monitoring</vt:lpstr>
      <vt:lpstr>Contents </vt:lpstr>
      <vt:lpstr>PowerPoint Presentation</vt:lpstr>
      <vt:lpstr>Impact of Money Power </vt:lpstr>
      <vt:lpstr>  Rescinding of Election on Detection of Use of Money in Polls  </vt:lpstr>
      <vt:lpstr>PowerPoint Presentation</vt:lpstr>
      <vt:lpstr>History</vt:lpstr>
      <vt:lpstr>Objectives of EEM </vt:lpstr>
      <vt:lpstr>Types of election expenditure </vt:lpstr>
      <vt:lpstr>Types of Election Expenditure - Graphic</vt:lpstr>
      <vt:lpstr>Where money goes? </vt:lpstr>
      <vt:lpstr> Major legal provisions</vt:lpstr>
      <vt:lpstr>Major Legal Provisions- RPA, 1951</vt:lpstr>
      <vt:lpstr>Major Legal Provisions- RPA,1951 – contd.</vt:lpstr>
      <vt:lpstr>PowerPoint Presentation</vt:lpstr>
      <vt:lpstr>Major Legal Provisions- COER, 1961</vt:lpstr>
      <vt:lpstr>PowerPoint Presentation</vt:lpstr>
      <vt:lpstr>PowerPoint Presentation</vt:lpstr>
      <vt:lpstr>PowerPoint Presentation</vt:lpstr>
      <vt:lpstr>PowerPoint Presentation</vt:lpstr>
      <vt:lpstr> Indian Penal Code, 1860</vt:lpstr>
      <vt:lpstr>Indian Penal Code, 1860 – contd.                                                                                          </vt:lpstr>
      <vt:lpstr>PowerPoint Presentation</vt:lpstr>
      <vt:lpstr>PowerPoint Presentation</vt:lpstr>
      <vt:lpstr>Election Expenditure: Case Laws</vt:lpstr>
      <vt:lpstr>PowerPoint Presentation</vt:lpstr>
      <vt:lpstr>EEM as ethical election management</vt:lpstr>
      <vt:lpstr>EEM As ethical election management: Publication of Criminal Antecedents of Candidates – contd.</vt:lpstr>
      <vt:lpstr>EEM as ethical election management –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Expenditure monitoring machinery</vt:lpstr>
      <vt:lpstr>PowerPoint Presentation</vt:lpstr>
      <vt:lpstr>Expenditure Observer (EO)</vt:lpstr>
      <vt:lpstr> Visit of Expenditure Observer</vt:lpstr>
      <vt:lpstr>Inspection of Accounts</vt:lpstr>
      <vt:lpstr>Visit of Expenditure Observer – first visit – to do list – contd.</vt:lpstr>
      <vt:lpstr>Visit of Expenditure Observer – first visit – to do list – contd.</vt:lpstr>
      <vt:lpstr>PowerPoint Presentation</vt:lpstr>
      <vt:lpstr>PowerPoint Presentation</vt:lpstr>
      <vt:lpstr>PowerPoint Presentation</vt:lpstr>
      <vt:lpstr>PowerPoint Presentation</vt:lpstr>
      <vt:lpstr>Focus areas: 1. Accounting of publicity of criminal antecedents </vt:lpstr>
      <vt:lpstr>PowerPoint Presentation</vt:lpstr>
      <vt:lpstr>PowerPoint Presentation</vt:lpstr>
      <vt:lpstr>Focus areas: 4. Activities related to proactive engagement with enforcement agencies</vt:lpstr>
      <vt:lpstr>Expectations from Expenditure Observers</vt:lpstr>
      <vt:lpstr>Expectations from Expenditure Observers – contd.</vt:lpstr>
      <vt:lpstr>Assistant Expenditure Observer (AEO)</vt:lpstr>
      <vt:lpstr>AEO’s Daily Report</vt:lpstr>
      <vt:lpstr>Flying Squads (FSs) and Static Surveillance Teams (SSTs)</vt:lpstr>
      <vt:lpstr> Flying Squads</vt:lpstr>
      <vt:lpstr>PowerPoint Presentation</vt:lpstr>
      <vt:lpstr>Static Surveillance Teams (SSTs)</vt:lpstr>
      <vt:lpstr>PowerPoint Presentation</vt:lpstr>
      <vt:lpstr>SSTs - cash limits for seizure – contd.</vt:lpstr>
      <vt:lpstr>SSTs - cash limits for seizure – contd.</vt:lpstr>
      <vt:lpstr>PowerPoint Presentation</vt:lpstr>
      <vt:lpstr> Seizures in last five general elections  </vt:lpstr>
      <vt:lpstr> Seizures in 2022 </vt:lpstr>
      <vt:lpstr>Increase in seizures- Analysis</vt:lpstr>
      <vt:lpstr>Video Surveillance Team (VST)</vt:lpstr>
      <vt:lpstr>Video Viewing Team (VVT)</vt:lpstr>
      <vt:lpstr>Accounting team</vt:lpstr>
      <vt:lpstr> Excise Team  MONITORING PRODUCTION, STORAGE AND DISTRIBUTION OF LIQUOR</vt:lpstr>
      <vt:lpstr>PowerPoint Presentation</vt:lpstr>
      <vt:lpstr> EXPENDITURE MONITORING CELL (EMC) </vt:lpstr>
      <vt:lpstr> EXPENDITURE MONITORING CELL (EMC) – contd. </vt:lpstr>
      <vt:lpstr>24 X7 Complaint Monitoring Control Room</vt:lpstr>
      <vt:lpstr>PowerPoint Presentation</vt:lpstr>
      <vt:lpstr>PowerPoint Presentation</vt:lpstr>
      <vt:lpstr>PowerPoint Presentation</vt:lpstr>
      <vt:lpstr>MCMC – contd.</vt:lpstr>
      <vt:lpstr>Expenditure Sensitive Constituencies (ESC) Expenditure Sensitive Pockets (ESP)</vt:lpstr>
      <vt:lpstr>PowerPoint Presentation</vt:lpstr>
      <vt:lpstr>DISTRICT EXPENDITURE MONITORING COMMITTEE (DEMC) – contd. </vt:lpstr>
      <vt:lpstr>District Expenditure Monitoring Committee (DEMC) – contd. </vt:lpstr>
      <vt:lpstr>PowerPoint Presentation</vt:lpstr>
      <vt:lpstr>PowerPoint Presentation</vt:lpstr>
      <vt:lpstr>PowerPoint Presentation</vt:lpstr>
      <vt:lpstr>PowerPoint Presentation</vt:lpstr>
      <vt:lpstr>PowerPoint Presentation</vt:lpstr>
      <vt:lpstr>PowerPoint Presentation</vt:lpstr>
      <vt:lpstr>Common mistakes </vt:lpstr>
      <vt:lpstr>PowerPoint Presentation</vt:lpstr>
      <vt:lpstr>Monitoring of expenditure on election campaign</vt:lpstr>
      <vt:lpstr>SHADOW OBSERVATION REGISTER  (SOR) &amp; FOLDER OF EVIDENCE (FE)  </vt:lpstr>
      <vt:lpstr>PowerPoint Presentation</vt:lpstr>
      <vt:lpstr> Public meetings/rallies</vt:lpstr>
      <vt:lpstr>Star Campaigner</vt:lpstr>
      <vt:lpstr>STAR CAMPAIGNERS – contd.</vt:lpstr>
      <vt:lpstr>Printing pamphlets, banners and posters</vt:lpstr>
      <vt:lpstr>Monitoring of vehicles</vt:lpstr>
      <vt:lpstr>LODGING OF ACCOUNTS OF ELECTION EXPENSES:</vt:lpstr>
      <vt:lpstr> Registers maintained by candidates   </vt:lpstr>
      <vt:lpstr>Accounts not lodged in manner</vt:lpstr>
      <vt:lpstr>Accounts not lodged in manner – contd.</vt:lpstr>
      <vt:lpstr>Involvement of Enforcement Agencies</vt:lpstr>
      <vt:lpstr> ROLE OF INCOME TAX DEPARTMENT</vt:lpstr>
      <vt:lpstr>OTHER MONITORING MEASURES</vt:lpstr>
      <vt:lpstr>PowerPoint Presentation</vt:lpstr>
      <vt:lpstr> SOP: CHECKING OF HELICOPTERS/ AIRCRAFT</vt:lpstr>
      <vt:lpstr> Checking at non-commercial airports</vt:lpstr>
      <vt:lpstr>       </vt:lpstr>
      <vt:lpstr>Transportation of cash by banks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Aryaa Dutta</dc:creator>
  <cp:lastModifiedBy>Admin</cp:lastModifiedBy>
  <cp:revision>446</cp:revision>
  <cp:lastPrinted>2023-09-27T11:37:44Z</cp:lastPrinted>
  <dcterms:created xsi:type="dcterms:W3CDTF">2020-12-14T17:08:00Z</dcterms:created>
  <dcterms:modified xsi:type="dcterms:W3CDTF">2023-09-27T12:29:00Z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F17072321C1A48B4B5DECE8C8DF1B1EF</vt:lpwstr>
  </property>
  <property fmtid="{D5CDD505-2E9C-101B-9397-08002B2CF9AE}" pid="3" name="KSOProductBuildVer">
    <vt:lpwstr>1033-11.2.0.11486</vt:lpwstr>
  </property>
</Properties>
</file>